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2" r:id="rId7"/>
    <p:sldId id="271" r:id="rId8"/>
    <p:sldId id="261" r:id="rId9"/>
    <p:sldId id="260" r:id="rId10"/>
    <p:sldId id="263" r:id="rId11"/>
    <p:sldId id="269" r:id="rId12"/>
    <p:sldId id="264" r:id="rId13"/>
    <p:sldId id="270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823"/>
    <a:srgbClr val="01256E"/>
    <a:srgbClr val="95001A"/>
    <a:srgbClr val="141414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9"/>
    <p:restoredTop sz="85328"/>
  </p:normalViewPr>
  <p:slideViewPr>
    <p:cSldViewPr snapToGrid="0" snapToObjects="1">
      <p:cViewPr>
        <p:scale>
          <a:sx n="50" d="100"/>
          <a:sy n="50" d="100"/>
        </p:scale>
        <p:origin x="672" y="1000"/>
      </p:cViewPr>
      <p:guideLst>
        <p:guide orient="horz" pos="2160"/>
        <p:guide pos="384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C10C5-78AE-5C4A-9C46-A4EBE4F030D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7609-6F38-E845-9B6E-A141A5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3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5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0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9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6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1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609-6F38-E845-9B6E-A141A551C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6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8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1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19E4-4219-9741-8558-0B34E77FBCD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DA743-9E1F-3249-B932-06BC5F00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.emf"/><Relationship Id="rId5" Type="http://schemas.openxmlformats.org/officeDocument/2006/relationships/image" Target="../media/image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emf"/><Relationship Id="rId5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Canaries in the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5936"/>
            <a:ext cx="9144000" cy="1471863"/>
          </a:xfrm>
        </p:spPr>
        <p:txBody>
          <a:bodyPr/>
          <a:lstStyle/>
          <a:p>
            <a:r>
              <a:rPr lang="en-US" sz="2800" b="1" dirty="0" smtClean="0"/>
              <a:t>Vincent Liu</a:t>
            </a:r>
          </a:p>
          <a:p>
            <a:r>
              <a:rPr lang="en-US" dirty="0" err="1" smtClean="0"/>
              <a:t>Danyang</a:t>
            </a:r>
            <a:r>
              <a:rPr lang="en-US" dirty="0" smtClean="0"/>
              <a:t> </a:t>
            </a:r>
            <a:r>
              <a:rPr lang="en-US" dirty="0" err="1" smtClean="0"/>
              <a:t>Zhuo</a:t>
            </a:r>
            <a:r>
              <a:rPr lang="en-US" dirty="0" smtClean="0"/>
              <a:t>, </a:t>
            </a:r>
            <a:r>
              <a:rPr lang="en-US" dirty="0" err="1" smtClean="0"/>
              <a:t>Qiao</a:t>
            </a:r>
            <a:r>
              <a:rPr lang="en-US" dirty="0" smtClean="0"/>
              <a:t> Zhang, Xin Yang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6"/>
    </mc:Choice>
    <mc:Fallback xmlns="">
      <p:transition spd="slow" advTm="36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1: Physical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0289"/>
            <a:ext cx="10515600" cy="14376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Connected components are each managed by a single control plane</a:t>
            </a:r>
          </a:p>
          <a:p>
            <a:r>
              <a:rPr lang="en-US" dirty="0" smtClean="0"/>
              <a:t>Control planes do not talk to one another or share hardware</a:t>
            </a:r>
          </a:p>
          <a:p>
            <a:r>
              <a:rPr lang="en-US" dirty="0" smtClean="0"/>
              <a:t>Upgrades are rolled one component at a time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55385" y="2067346"/>
            <a:ext cx="260604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52665" y="2067346"/>
            <a:ext cx="150876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761425" y="2067346"/>
            <a:ext cx="91440" cy="10284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761425" y="2067346"/>
            <a:ext cx="118872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389825" y="2067346"/>
            <a:ext cx="256032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59125" y="2067346"/>
            <a:ext cx="123444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54486" y="2067346"/>
            <a:ext cx="13716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389825" y="2063020"/>
            <a:ext cx="1463040" cy="10284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24649" y="1809641"/>
            <a:ext cx="624696" cy="5303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254487" y="3086355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57207" y="3086355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157206" y="3086354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57207" y="3086355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47704" y="2825639"/>
            <a:ext cx="624936" cy="530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40372" y="2826298"/>
            <a:ext cx="628229" cy="5331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41597" y="3858911"/>
            <a:ext cx="628229" cy="533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46657" y="3861706"/>
            <a:ext cx="624936" cy="53035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7951297" y="3085573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54017" y="3085573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854016" y="3085572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854017" y="3085573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41969" y="2826913"/>
            <a:ext cx="624936" cy="5303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637182" y="2825516"/>
            <a:ext cx="628229" cy="5331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638407" y="3858129"/>
            <a:ext cx="628229" cy="5331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43467" y="3860924"/>
            <a:ext cx="624936" cy="53035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9318005" y="1958355"/>
            <a:ext cx="1242646" cy="1015998"/>
          </a:xfrm>
          <a:prstGeom prst="rect">
            <a:avLst/>
          </a:prstGeom>
          <a:solidFill>
            <a:srgbClr val="95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Canary</a:t>
            </a:r>
          </a:p>
        </p:txBody>
      </p:sp>
      <p:cxnSp>
        <p:nvCxnSpPr>
          <p:cNvPr id="39" name="Straight Arrow Connector 38"/>
          <p:cNvCxnSpPr>
            <a:stCxn id="36" idx="3"/>
            <a:endCxn id="13" idx="1"/>
          </p:cNvCxnSpPr>
          <p:nvPr/>
        </p:nvCxnSpPr>
        <p:spPr>
          <a:xfrm flipV="1">
            <a:off x="2787525" y="2074817"/>
            <a:ext cx="2337124" cy="391537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19" idx="1"/>
          </p:cNvCxnSpPr>
          <p:nvPr/>
        </p:nvCxnSpPr>
        <p:spPr>
          <a:xfrm>
            <a:off x="2787525" y="2466354"/>
            <a:ext cx="2152847" cy="62651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  <a:endCxn id="18" idx="1"/>
          </p:cNvCxnSpPr>
          <p:nvPr/>
        </p:nvCxnSpPr>
        <p:spPr>
          <a:xfrm>
            <a:off x="2787525" y="2466354"/>
            <a:ext cx="1060179" cy="624461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6" idx="3"/>
            <a:endCxn id="20" idx="1"/>
          </p:cNvCxnSpPr>
          <p:nvPr/>
        </p:nvCxnSpPr>
        <p:spPr>
          <a:xfrm>
            <a:off x="2787525" y="2466354"/>
            <a:ext cx="2154072" cy="1659131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3"/>
            <a:endCxn id="21" idx="1"/>
          </p:cNvCxnSpPr>
          <p:nvPr/>
        </p:nvCxnSpPr>
        <p:spPr>
          <a:xfrm>
            <a:off x="2787525" y="2466354"/>
            <a:ext cx="1059132" cy="166052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96249" y="1809641"/>
            <a:ext cx="624696" cy="530352"/>
          </a:xfrm>
          <a:prstGeom prst="rect">
            <a:avLst/>
          </a:prstGeom>
        </p:spPr>
      </p:pic>
      <p:cxnSp>
        <p:nvCxnSpPr>
          <p:cNvPr id="55" name="Straight Arrow Connector 54"/>
          <p:cNvCxnSpPr>
            <a:stCxn id="37" idx="1"/>
            <a:endCxn id="23" idx="3"/>
          </p:cNvCxnSpPr>
          <p:nvPr/>
        </p:nvCxnSpPr>
        <p:spPr>
          <a:xfrm flipH="1" flipV="1">
            <a:off x="7120945" y="2074817"/>
            <a:ext cx="2197060" cy="391537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7" idx="1"/>
            <a:endCxn id="31" idx="3"/>
          </p:cNvCxnSpPr>
          <p:nvPr/>
        </p:nvCxnSpPr>
        <p:spPr>
          <a:xfrm flipH="1">
            <a:off x="7168403" y="2466354"/>
            <a:ext cx="2149602" cy="165974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1"/>
            <a:endCxn id="28" idx="3"/>
          </p:cNvCxnSpPr>
          <p:nvPr/>
        </p:nvCxnSpPr>
        <p:spPr>
          <a:xfrm flipH="1">
            <a:off x="7166905" y="2466354"/>
            <a:ext cx="2151100" cy="625735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7" idx="1"/>
            <a:endCxn id="30" idx="3"/>
          </p:cNvCxnSpPr>
          <p:nvPr/>
        </p:nvCxnSpPr>
        <p:spPr>
          <a:xfrm flipH="1">
            <a:off x="8266636" y="2466354"/>
            <a:ext cx="1051369" cy="1658349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7" idx="1"/>
            <a:endCxn id="29" idx="3"/>
          </p:cNvCxnSpPr>
          <p:nvPr/>
        </p:nvCxnSpPr>
        <p:spPr>
          <a:xfrm flipH="1">
            <a:off x="8265411" y="2466354"/>
            <a:ext cx="1052594" cy="62573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16" y="1127621"/>
            <a:ext cx="1034023" cy="1034023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849679" y="22631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80" name="Rectangle 79"/>
          <p:cNvSpPr/>
          <p:nvPr/>
        </p:nvSpPr>
        <p:spPr>
          <a:xfrm>
            <a:off x="1697279" y="21107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544879" y="19583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10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97"/>
    </mc:Choice>
    <mc:Fallback xmlns="">
      <p:transition spd="slow" advTm="3849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1: Physical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700" y="4948891"/>
            <a:ext cx="10859468" cy="1659058"/>
          </a:xfrm>
        </p:spPr>
        <p:txBody>
          <a:bodyPr numCol="2"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Strong isolation</a:t>
            </a:r>
          </a:p>
          <a:p>
            <a:pPr lvl="1"/>
            <a:r>
              <a:rPr lang="en-US" dirty="0" smtClean="0"/>
              <a:t>Simple filtering at boundaries</a:t>
            </a:r>
            <a:endParaRPr lang="en-US" dirty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Some routing policies are impossible</a:t>
            </a:r>
          </a:p>
          <a:p>
            <a:pPr lvl="1"/>
            <a:r>
              <a:rPr lang="en-US" dirty="0" smtClean="0"/>
              <a:t>Failures can cause inefficiency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55385" y="2067346"/>
            <a:ext cx="260604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52665" y="2067346"/>
            <a:ext cx="150876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761425" y="2067346"/>
            <a:ext cx="91440" cy="10284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761425" y="2067346"/>
            <a:ext cx="118872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389825" y="2067346"/>
            <a:ext cx="256032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59125" y="2067346"/>
            <a:ext cx="123444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54486" y="2067346"/>
            <a:ext cx="13716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389825" y="2063020"/>
            <a:ext cx="1463040" cy="10284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24649" y="1809641"/>
            <a:ext cx="624696" cy="5303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254487" y="3086355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57207" y="3086355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157206" y="3086354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57207" y="3086355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47704" y="2825639"/>
            <a:ext cx="624936" cy="530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40372" y="2826298"/>
            <a:ext cx="628229" cy="5331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41597" y="3858911"/>
            <a:ext cx="628229" cy="533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1256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46657" y="3861706"/>
            <a:ext cx="624936" cy="53035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7951297" y="3085573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54017" y="3085573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854016" y="3085572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854017" y="3085573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41969" y="2826913"/>
            <a:ext cx="624936" cy="5303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637182" y="2825516"/>
            <a:ext cx="628229" cy="5331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638407" y="3858129"/>
            <a:ext cx="628229" cy="5331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43467" y="3860924"/>
            <a:ext cx="624936" cy="5303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5001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96249" y="1809641"/>
            <a:ext cx="624696" cy="53035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9318005" y="1958355"/>
            <a:ext cx="1242646" cy="1015998"/>
          </a:xfrm>
          <a:prstGeom prst="rect">
            <a:avLst/>
          </a:prstGeom>
          <a:solidFill>
            <a:srgbClr val="95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Canary</a:t>
            </a:r>
          </a:p>
        </p:txBody>
      </p:sp>
      <p:cxnSp>
        <p:nvCxnSpPr>
          <p:cNvPr id="39" name="Straight Arrow Connector 38"/>
          <p:cNvCxnSpPr>
            <a:endCxn id="13" idx="1"/>
          </p:cNvCxnSpPr>
          <p:nvPr/>
        </p:nvCxnSpPr>
        <p:spPr>
          <a:xfrm flipV="1">
            <a:off x="2787525" y="2074817"/>
            <a:ext cx="2337124" cy="391537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9" idx="1"/>
          </p:cNvCxnSpPr>
          <p:nvPr/>
        </p:nvCxnSpPr>
        <p:spPr>
          <a:xfrm>
            <a:off x="2787525" y="2466354"/>
            <a:ext cx="2152847" cy="62651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1"/>
          </p:cNvCxnSpPr>
          <p:nvPr/>
        </p:nvCxnSpPr>
        <p:spPr>
          <a:xfrm>
            <a:off x="2787525" y="2466354"/>
            <a:ext cx="1060179" cy="624461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0" idx="1"/>
          </p:cNvCxnSpPr>
          <p:nvPr/>
        </p:nvCxnSpPr>
        <p:spPr>
          <a:xfrm>
            <a:off x="2787525" y="2466354"/>
            <a:ext cx="2154072" cy="1659131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1" idx="1"/>
          </p:cNvCxnSpPr>
          <p:nvPr/>
        </p:nvCxnSpPr>
        <p:spPr>
          <a:xfrm>
            <a:off x="2787525" y="2466354"/>
            <a:ext cx="1059132" cy="166052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7" idx="1"/>
            <a:endCxn id="23" idx="3"/>
          </p:cNvCxnSpPr>
          <p:nvPr/>
        </p:nvCxnSpPr>
        <p:spPr>
          <a:xfrm flipH="1" flipV="1">
            <a:off x="7120945" y="2074817"/>
            <a:ext cx="2197060" cy="391537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7" idx="1"/>
            <a:endCxn id="31" idx="3"/>
          </p:cNvCxnSpPr>
          <p:nvPr/>
        </p:nvCxnSpPr>
        <p:spPr>
          <a:xfrm flipH="1">
            <a:off x="7168403" y="2466354"/>
            <a:ext cx="2149602" cy="165974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1"/>
            <a:endCxn id="28" idx="3"/>
          </p:cNvCxnSpPr>
          <p:nvPr/>
        </p:nvCxnSpPr>
        <p:spPr>
          <a:xfrm flipH="1">
            <a:off x="7166905" y="2466354"/>
            <a:ext cx="2151100" cy="625735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7" idx="1"/>
            <a:endCxn id="30" idx="3"/>
          </p:cNvCxnSpPr>
          <p:nvPr/>
        </p:nvCxnSpPr>
        <p:spPr>
          <a:xfrm flipH="1">
            <a:off x="8266636" y="2466354"/>
            <a:ext cx="1051369" cy="1658349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7" idx="1"/>
            <a:endCxn id="29" idx="3"/>
          </p:cNvCxnSpPr>
          <p:nvPr/>
        </p:nvCxnSpPr>
        <p:spPr>
          <a:xfrm flipH="1">
            <a:off x="8265411" y="2466354"/>
            <a:ext cx="1052594" cy="62573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ultiply 3"/>
          <p:cNvSpPr/>
          <p:nvPr/>
        </p:nvSpPr>
        <p:spPr>
          <a:xfrm>
            <a:off x="6595699" y="3359697"/>
            <a:ext cx="502138" cy="5021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018449" y="3355991"/>
            <a:ext cx="1047" cy="505715"/>
          </a:xfrm>
          <a:prstGeom prst="line">
            <a:avLst/>
          </a:prstGeom>
          <a:ln w="127000" cap="sq">
            <a:solidFill>
              <a:srgbClr val="01256E"/>
            </a:solidFill>
            <a:prstDash val="solid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0"/>
            <a:endCxn id="13" idx="1"/>
          </p:cNvCxnSpPr>
          <p:nvPr/>
        </p:nvCxnSpPr>
        <p:spPr>
          <a:xfrm flipV="1">
            <a:off x="4160172" y="2074817"/>
            <a:ext cx="964477" cy="750822"/>
          </a:xfrm>
          <a:prstGeom prst="line">
            <a:avLst/>
          </a:prstGeom>
          <a:ln w="127000" cap="sq">
            <a:solidFill>
              <a:srgbClr val="01256E"/>
            </a:solidFill>
            <a:prstDash val="solid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3" idx="3"/>
            <a:endCxn id="28" idx="0"/>
          </p:cNvCxnSpPr>
          <p:nvPr/>
        </p:nvCxnSpPr>
        <p:spPr>
          <a:xfrm>
            <a:off x="5749345" y="2074817"/>
            <a:ext cx="1105092" cy="752096"/>
          </a:xfrm>
          <a:prstGeom prst="line">
            <a:avLst/>
          </a:prstGeom>
          <a:ln w="127000" cap="sq">
            <a:solidFill>
              <a:srgbClr val="01256E"/>
            </a:solidFill>
            <a:prstDash val="solid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8" idx="3"/>
            <a:endCxn id="30" idx="0"/>
          </p:cNvCxnSpPr>
          <p:nvPr/>
        </p:nvCxnSpPr>
        <p:spPr>
          <a:xfrm>
            <a:off x="7166905" y="3092089"/>
            <a:ext cx="785617" cy="766040"/>
          </a:xfrm>
          <a:prstGeom prst="line">
            <a:avLst/>
          </a:prstGeom>
          <a:ln w="127000" cap="sq">
            <a:solidFill>
              <a:srgbClr val="95001A"/>
            </a:solidFill>
            <a:prstDash val="solid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8115419" y="3358663"/>
            <a:ext cx="1225" cy="499466"/>
          </a:xfrm>
          <a:prstGeom prst="line">
            <a:avLst/>
          </a:prstGeom>
          <a:ln w="127000" cap="sq">
            <a:solidFill>
              <a:srgbClr val="95001A"/>
            </a:solidFill>
            <a:prstDash val="solid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9" idx="1"/>
            <a:endCxn id="31" idx="0"/>
          </p:cNvCxnSpPr>
          <p:nvPr/>
        </p:nvCxnSpPr>
        <p:spPr>
          <a:xfrm flipH="1">
            <a:off x="6855935" y="3092090"/>
            <a:ext cx="781247" cy="768834"/>
          </a:xfrm>
          <a:prstGeom prst="line">
            <a:avLst/>
          </a:prstGeom>
          <a:ln w="127000" cap="sq">
            <a:solidFill>
              <a:srgbClr val="95001A"/>
            </a:solidFill>
            <a:prstDash val="solid"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16" y="1127621"/>
            <a:ext cx="1034023" cy="103402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849679" y="22631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67" name="Rectangle 66"/>
          <p:cNvSpPr/>
          <p:nvPr/>
        </p:nvSpPr>
        <p:spPr>
          <a:xfrm>
            <a:off x="1697279" y="21107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68" name="Rectangle 67"/>
          <p:cNvSpPr/>
          <p:nvPr/>
        </p:nvSpPr>
        <p:spPr>
          <a:xfrm>
            <a:off x="1544879" y="19583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6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92"/>
    </mc:Choice>
    <mc:Fallback xmlns="">
      <p:transition spd="slow" advTm="70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2: Logical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4611008"/>
            <a:ext cx="10841736" cy="2246992"/>
          </a:xfrm>
        </p:spPr>
        <p:txBody>
          <a:bodyPr>
            <a:noAutofit/>
          </a:bodyPr>
          <a:lstStyle/>
          <a:p>
            <a:r>
              <a:rPr lang="en-US" sz="2600" dirty="0" smtClean="0"/>
              <a:t>How do we approximate isolation with many control planes on each switch?</a:t>
            </a:r>
          </a:p>
          <a:p>
            <a:pPr lvl="1"/>
            <a:r>
              <a:rPr lang="en-US" sz="2200" dirty="0" smtClean="0"/>
              <a:t>Isolate </a:t>
            </a:r>
            <a:r>
              <a:rPr lang="en-US" sz="2200" i="1" dirty="0" smtClean="0"/>
              <a:t>state </a:t>
            </a:r>
            <a:r>
              <a:rPr lang="en-US" sz="2200" dirty="0" smtClean="0"/>
              <a:t>using techniques like VLANs</a:t>
            </a:r>
          </a:p>
          <a:p>
            <a:pPr lvl="1"/>
            <a:r>
              <a:rPr lang="en-US" sz="2200" dirty="0" smtClean="0"/>
              <a:t>Isolate </a:t>
            </a:r>
            <a:r>
              <a:rPr lang="en-US" sz="2200" i="1" dirty="0" smtClean="0"/>
              <a:t>performance </a:t>
            </a:r>
            <a:r>
              <a:rPr lang="en-US" sz="2200" dirty="0" smtClean="0"/>
              <a:t>using weighted fair queuing</a:t>
            </a:r>
          </a:p>
          <a:p>
            <a:r>
              <a:rPr lang="en-US" sz="2600" dirty="0" smtClean="0"/>
              <a:t>Updates are installed and traffic is incrementally rolled onto a canary slice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18005" y="1958355"/>
            <a:ext cx="1242646" cy="1015998"/>
          </a:xfrm>
          <a:prstGeom prst="rect">
            <a:avLst/>
          </a:prstGeom>
          <a:solidFill>
            <a:srgbClr val="95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Canary</a:t>
            </a:r>
          </a:p>
        </p:txBody>
      </p:sp>
      <p:cxnSp>
        <p:nvCxnSpPr>
          <p:cNvPr id="32" name="Straight Arrow Connector 31"/>
          <p:cNvCxnSpPr>
            <a:stCxn id="38" idx="3"/>
            <a:endCxn id="15" idx="1"/>
          </p:cNvCxnSpPr>
          <p:nvPr/>
        </p:nvCxnSpPr>
        <p:spPr>
          <a:xfrm flipV="1">
            <a:off x="2787525" y="2074817"/>
            <a:ext cx="2337124" cy="391537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8" idx="3"/>
            <a:endCxn id="21" idx="1"/>
          </p:cNvCxnSpPr>
          <p:nvPr/>
        </p:nvCxnSpPr>
        <p:spPr>
          <a:xfrm>
            <a:off x="2787525" y="2466354"/>
            <a:ext cx="2152847" cy="62651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8" idx="3"/>
          </p:cNvCxnSpPr>
          <p:nvPr/>
        </p:nvCxnSpPr>
        <p:spPr>
          <a:xfrm>
            <a:off x="2787525" y="2466354"/>
            <a:ext cx="1060179" cy="624461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8" idx="3"/>
            <a:endCxn id="22" idx="1"/>
          </p:cNvCxnSpPr>
          <p:nvPr/>
        </p:nvCxnSpPr>
        <p:spPr>
          <a:xfrm>
            <a:off x="2787525" y="2466354"/>
            <a:ext cx="2154072" cy="1659131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8" idx="3"/>
            <a:endCxn id="23" idx="1"/>
          </p:cNvCxnSpPr>
          <p:nvPr/>
        </p:nvCxnSpPr>
        <p:spPr>
          <a:xfrm>
            <a:off x="2787525" y="2466354"/>
            <a:ext cx="1059132" cy="166052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9" idx="1"/>
          </p:cNvCxnSpPr>
          <p:nvPr/>
        </p:nvCxnSpPr>
        <p:spPr>
          <a:xfrm flipH="1" flipV="1">
            <a:off x="7120945" y="2074817"/>
            <a:ext cx="2197060" cy="391537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9" idx="1"/>
            <a:endCxn id="33" idx="3"/>
          </p:cNvCxnSpPr>
          <p:nvPr/>
        </p:nvCxnSpPr>
        <p:spPr>
          <a:xfrm flipH="1">
            <a:off x="7168403" y="2466354"/>
            <a:ext cx="2149602" cy="165974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9" idx="1"/>
          </p:cNvCxnSpPr>
          <p:nvPr/>
        </p:nvCxnSpPr>
        <p:spPr>
          <a:xfrm flipH="1">
            <a:off x="7166905" y="2466354"/>
            <a:ext cx="2151100" cy="625735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9" idx="1"/>
            <a:endCxn id="32" idx="3"/>
          </p:cNvCxnSpPr>
          <p:nvPr/>
        </p:nvCxnSpPr>
        <p:spPr>
          <a:xfrm flipH="1">
            <a:off x="8266636" y="2466354"/>
            <a:ext cx="1051369" cy="1658349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  <a:endCxn id="31" idx="3"/>
          </p:cNvCxnSpPr>
          <p:nvPr/>
        </p:nvCxnSpPr>
        <p:spPr>
          <a:xfrm flipH="1">
            <a:off x="8265411" y="2466354"/>
            <a:ext cx="1052594" cy="62573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16" y="1127621"/>
            <a:ext cx="1034023" cy="1034023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endCxn id="44" idx="1"/>
          </p:cNvCxnSpPr>
          <p:nvPr/>
        </p:nvCxnSpPr>
        <p:spPr>
          <a:xfrm flipV="1">
            <a:off x="2787525" y="2075688"/>
            <a:ext cx="3704715" cy="390666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2" idx="1"/>
          </p:cNvCxnSpPr>
          <p:nvPr/>
        </p:nvCxnSpPr>
        <p:spPr>
          <a:xfrm>
            <a:off x="2787525" y="2466354"/>
            <a:ext cx="3755982" cy="62431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61" idx="1"/>
          </p:cNvCxnSpPr>
          <p:nvPr/>
        </p:nvCxnSpPr>
        <p:spPr>
          <a:xfrm>
            <a:off x="2787525" y="2466354"/>
            <a:ext cx="3758966" cy="1657733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55" idx="1"/>
          </p:cNvCxnSpPr>
          <p:nvPr/>
        </p:nvCxnSpPr>
        <p:spPr>
          <a:xfrm>
            <a:off x="2787525" y="2466354"/>
            <a:ext cx="4855766" cy="625736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58" idx="1"/>
          </p:cNvCxnSpPr>
          <p:nvPr/>
        </p:nvCxnSpPr>
        <p:spPr>
          <a:xfrm>
            <a:off x="2851544" y="2443600"/>
            <a:ext cx="4790394" cy="1680487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1" idx="1"/>
            <a:endCxn id="68" idx="3"/>
          </p:cNvCxnSpPr>
          <p:nvPr/>
        </p:nvCxnSpPr>
        <p:spPr>
          <a:xfrm flipH="1">
            <a:off x="5562920" y="2466354"/>
            <a:ext cx="3755085" cy="1657733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1" idx="1"/>
            <a:endCxn id="65" idx="3"/>
          </p:cNvCxnSpPr>
          <p:nvPr/>
        </p:nvCxnSpPr>
        <p:spPr>
          <a:xfrm flipH="1">
            <a:off x="5562456" y="2466354"/>
            <a:ext cx="3755549" cy="624318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31" idx="1"/>
            <a:endCxn id="50" idx="3"/>
          </p:cNvCxnSpPr>
          <p:nvPr/>
        </p:nvCxnSpPr>
        <p:spPr>
          <a:xfrm flipH="1" flipV="1">
            <a:off x="5745336" y="2075688"/>
            <a:ext cx="3572669" cy="39066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1" idx="1"/>
            <a:endCxn id="72" idx="3"/>
          </p:cNvCxnSpPr>
          <p:nvPr/>
        </p:nvCxnSpPr>
        <p:spPr>
          <a:xfrm flipH="1">
            <a:off x="4475093" y="2466354"/>
            <a:ext cx="4842912" cy="626519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1" idx="1"/>
            <a:endCxn id="75" idx="3"/>
          </p:cNvCxnSpPr>
          <p:nvPr/>
        </p:nvCxnSpPr>
        <p:spPr>
          <a:xfrm flipH="1">
            <a:off x="4474320" y="2466354"/>
            <a:ext cx="4843685" cy="1657733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155385" y="2067346"/>
            <a:ext cx="260604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252665" y="2067346"/>
            <a:ext cx="150876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6761425" y="2067346"/>
            <a:ext cx="91440" cy="10284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761425" y="2067346"/>
            <a:ext cx="118872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389825" y="2067346"/>
            <a:ext cx="256032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59125" y="2067346"/>
            <a:ext cx="123444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54486" y="2067346"/>
            <a:ext cx="13716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389825" y="2063020"/>
            <a:ext cx="1463040" cy="10284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4487" y="3086355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57207" y="3086355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57206" y="3086354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57207" y="3086355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951297" y="3085573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54017" y="3085573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854016" y="3085572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54017" y="3085573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492240" y="1810512"/>
            <a:ext cx="624696" cy="530352"/>
            <a:chOff x="11194468" y="365125"/>
            <a:chExt cx="624696" cy="530352"/>
          </a:xfrm>
        </p:grpSpPr>
        <p:pic>
          <p:nvPicPr>
            <p:cNvPr id="44" name="Picture 43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120640" y="1810512"/>
            <a:ext cx="624696" cy="530352"/>
            <a:chOff x="11194468" y="365125"/>
            <a:chExt cx="624696" cy="530352"/>
          </a:xfrm>
        </p:grpSpPr>
        <p:pic>
          <p:nvPicPr>
            <p:cNvPr id="49" name="Picture 48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543507" y="2825496"/>
            <a:ext cx="624696" cy="530352"/>
            <a:chOff x="11194468" y="365125"/>
            <a:chExt cx="624696" cy="530352"/>
          </a:xfrm>
        </p:grpSpPr>
        <p:pic>
          <p:nvPicPr>
            <p:cNvPr id="52" name="Picture 51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643291" y="2826914"/>
            <a:ext cx="624696" cy="530352"/>
            <a:chOff x="11194468" y="365125"/>
            <a:chExt cx="624696" cy="530352"/>
          </a:xfrm>
        </p:grpSpPr>
        <p:pic>
          <p:nvPicPr>
            <p:cNvPr id="55" name="Picture 54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641938" y="3858911"/>
            <a:ext cx="624696" cy="530352"/>
            <a:chOff x="11194468" y="365125"/>
            <a:chExt cx="624696" cy="530352"/>
          </a:xfrm>
        </p:grpSpPr>
        <p:pic>
          <p:nvPicPr>
            <p:cNvPr id="58" name="Picture 57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6546491" y="3858911"/>
            <a:ext cx="624696" cy="530352"/>
            <a:chOff x="11194468" y="365125"/>
            <a:chExt cx="624696" cy="530352"/>
          </a:xfrm>
        </p:grpSpPr>
        <p:pic>
          <p:nvPicPr>
            <p:cNvPr id="61" name="Picture 60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4937760" y="2825496"/>
            <a:ext cx="624696" cy="530352"/>
            <a:chOff x="11194468" y="365125"/>
            <a:chExt cx="624696" cy="530352"/>
          </a:xfrm>
        </p:grpSpPr>
        <p:pic>
          <p:nvPicPr>
            <p:cNvPr id="64" name="Picture 63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4938224" y="3858911"/>
            <a:ext cx="624696" cy="530352"/>
            <a:chOff x="11194468" y="365125"/>
            <a:chExt cx="624696" cy="530352"/>
          </a:xfrm>
        </p:grpSpPr>
        <p:pic>
          <p:nvPicPr>
            <p:cNvPr id="67" name="Picture 66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3850397" y="2827697"/>
            <a:ext cx="624696" cy="530352"/>
            <a:chOff x="11194468" y="365125"/>
            <a:chExt cx="624696" cy="530352"/>
          </a:xfrm>
        </p:grpSpPr>
        <p:pic>
          <p:nvPicPr>
            <p:cNvPr id="71" name="Picture 70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3849624" y="3858911"/>
            <a:ext cx="624696" cy="530352"/>
            <a:chOff x="11194468" y="365125"/>
            <a:chExt cx="624696" cy="530352"/>
          </a:xfrm>
        </p:grpSpPr>
        <p:pic>
          <p:nvPicPr>
            <p:cNvPr id="74" name="Picture 73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sp>
        <p:nvSpPr>
          <p:cNvPr id="106" name="Rectangle 105"/>
          <p:cNvSpPr/>
          <p:nvPr/>
        </p:nvSpPr>
        <p:spPr>
          <a:xfrm>
            <a:off x="1849679" y="22631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107" name="Rectangle 106"/>
          <p:cNvSpPr/>
          <p:nvPr/>
        </p:nvSpPr>
        <p:spPr>
          <a:xfrm>
            <a:off x="1697279" y="21107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108" name="Rectangle 107"/>
          <p:cNvSpPr/>
          <p:nvPr/>
        </p:nvSpPr>
        <p:spPr>
          <a:xfrm>
            <a:off x="1544879" y="19583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4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98"/>
    </mc:Choice>
    <mc:Fallback xmlns="">
      <p:transition spd="slow" advTm="13159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2: Logical Partitioning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318005" y="1958355"/>
            <a:ext cx="1242646" cy="1015998"/>
          </a:xfrm>
          <a:prstGeom prst="rect">
            <a:avLst/>
          </a:prstGeom>
          <a:solidFill>
            <a:srgbClr val="95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Canary</a:t>
            </a:r>
          </a:p>
        </p:txBody>
      </p:sp>
      <p:cxnSp>
        <p:nvCxnSpPr>
          <p:cNvPr id="32" name="Straight Arrow Connector 31"/>
          <p:cNvCxnSpPr>
            <a:stCxn id="38" idx="3"/>
            <a:endCxn id="15" idx="1"/>
          </p:cNvCxnSpPr>
          <p:nvPr/>
        </p:nvCxnSpPr>
        <p:spPr>
          <a:xfrm flipV="1">
            <a:off x="2787525" y="2074817"/>
            <a:ext cx="2337124" cy="391537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8" idx="3"/>
            <a:endCxn id="21" idx="1"/>
          </p:cNvCxnSpPr>
          <p:nvPr/>
        </p:nvCxnSpPr>
        <p:spPr>
          <a:xfrm>
            <a:off x="2787525" y="2466354"/>
            <a:ext cx="2152847" cy="62651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8" idx="3"/>
          </p:cNvCxnSpPr>
          <p:nvPr/>
        </p:nvCxnSpPr>
        <p:spPr>
          <a:xfrm>
            <a:off x="2787525" y="2466354"/>
            <a:ext cx="1060179" cy="624461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8" idx="3"/>
            <a:endCxn id="22" idx="1"/>
          </p:cNvCxnSpPr>
          <p:nvPr/>
        </p:nvCxnSpPr>
        <p:spPr>
          <a:xfrm>
            <a:off x="2787525" y="2466354"/>
            <a:ext cx="2154072" cy="1659131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8" idx="3"/>
            <a:endCxn id="23" idx="1"/>
          </p:cNvCxnSpPr>
          <p:nvPr/>
        </p:nvCxnSpPr>
        <p:spPr>
          <a:xfrm>
            <a:off x="2787525" y="2466354"/>
            <a:ext cx="1059132" cy="166052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9" idx="1"/>
          </p:cNvCxnSpPr>
          <p:nvPr/>
        </p:nvCxnSpPr>
        <p:spPr>
          <a:xfrm flipH="1" flipV="1">
            <a:off x="7120945" y="2074817"/>
            <a:ext cx="2197060" cy="391537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9" idx="1"/>
            <a:endCxn id="33" idx="3"/>
          </p:cNvCxnSpPr>
          <p:nvPr/>
        </p:nvCxnSpPr>
        <p:spPr>
          <a:xfrm flipH="1">
            <a:off x="7168403" y="2466354"/>
            <a:ext cx="2149602" cy="165974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9" idx="1"/>
          </p:cNvCxnSpPr>
          <p:nvPr/>
        </p:nvCxnSpPr>
        <p:spPr>
          <a:xfrm flipH="1">
            <a:off x="7166905" y="2466354"/>
            <a:ext cx="2151100" cy="625735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9" idx="1"/>
            <a:endCxn id="32" idx="3"/>
          </p:cNvCxnSpPr>
          <p:nvPr/>
        </p:nvCxnSpPr>
        <p:spPr>
          <a:xfrm flipH="1">
            <a:off x="8266636" y="2466354"/>
            <a:ext cx="1051369" cy="1658349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1"/>
            <a:endCxn id="31" idx="3"/>
          </p:cNvCxnSpPr>
          <p:nvPr/>
        </p:nvCxnSpPr>
        <p:spPr>
          <a:xfrm flipH="1">
            <a:off x="8265411" y="2466354"/>
            <a:ext cx="1052594" cy="62573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16" y="1127621"/>
            <a:ext cx="1034023" cy="1034023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endCxn id="44" idx="1"/>
          </p:cNvCxnSpPr>
          <p:nvPr/>
        </p:nvCxnSpPr>
        <p:spPr>
          <a:xfrm flipV="1">
            <a:off x="2787525" y="2075688"/>
            <a:ext cx="3704715" cy="390666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2" idx="1"/>
          </p:cNvCxnSpPr>
          <p:nvPr/>
        </p:nvCxnSpPr>
        <p:spPr>
          <a:xfrm>
            <a:off x="2787525" y="2466354"/>
            <a:ext cx="3755982" cy="624318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61" idx="1"/>
          </p:cNvCxnSpPr>
          <p:nvPr/>
        </p:nvCxnSpPr>
        <p:spPr>
          <a:xfrm>
            <a:off x="2787525" y="2466354"/>
            <a:ext cx="3758966" cy="1657733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55" idx="1"/>
          </p:cNvCxnSpPr>
          <p:nvPr/>
        </p:nvCxnSpPr>
        <p:spPr>
          <a:xfrm>
            <a:off x="2787525" y="2466354"/>
            <a:ext cx="4855766" cy="625736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58" idx="1"/>
          </p:cNvCxnSpPr>
          <p:nvPr/>
        </p:nvCxnSpPr>
        <p:spPr>
          <a:xfrm>
            <a:off x="2851544" y="2443600"/>
            <a:ext cx="4790394" cy="1680487"/>
          </a:xfrm>
          <a:prstGeom prst="straightConnector1">
            <a:avLst/>
          </a:prstGeom>
          <a:ln w="12700">
            <a:solidFill>
              <a:srgbClr val="0125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1" idx="1"/>
            <a:endCxn id="68" idx="3"/>
          </p:cNvCxnSpPr>
          <p:nvPr/>
        </p:nvCxnSpPr>
        <p:spPr>
          <a:xfrm flipH="1">
            <a:off x="5562920" y="2466354"/>
            <a:ext cx="3755085" cy="1657733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1" idx="1"/>
            <a:endCxn id="65" idx="3"/>
          </p:cNvCxnSpPr>
          <p:nvPr/>
        </p:nvCxnSpPr>
        <p:spPr>
          <a:xfrm flipH="1">
            <a:off x="5562456" y="2466354"/>
            <a:ext cx="3755549" cy="624318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31" idx="1"/>
            <a:endCxn id="50" idx="3"/>
          </p:cNvCxnSpPr>
          <p:nvPr/>
        </p:nvCxnSpPr>
        <p:spPr>
          <a:xfrm flipH="1" flipV="1">
            <a:off x="5745336" y="2075688"/>
            <a:ext cx="3572669" cy="390666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1" idx="1"/>
            <a:endCxn id="72" idx="3"/>
          </p:cNvCxnSpPr>
          <p:nvPr/>
        </p:nvCxnSpPr>
        <p:spPr>
          <a:xfrm flipH="1">
            <a:off x="4475093" y="2466354"/>
            <a:ext cx="4842912" cy="626519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1" idx="1"/>
            <a:endCxn id="75" idx="3"/>
          </p:cNvCxnSpPr>
          <p:nvPr/>
        </p:nvCxnSpPr>
        <p:spPr>
          <a:xfrm flipH="1">
            <a:off x="4474320" y="2466354"/>
            <a:ext cx="4843685" cy="1657733"/>
          </a:xfrm>
          <a:prstGeom prst="straightConnector1">
            <a:avLst/>
          </a:prstGeom>
          <a:ln w="12700">
            <a:solidFill>
              <a:srgbClr val="95001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155385" y="2067346"/>
            <a:ext cx="260604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252665" y="2067346"/>
            <a:ext cx="150876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6761425" y="2067346"/>
            <a:ext cx="91440" cy="10284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761425" y="2067346"/>
            <a:ext cx="118872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389825" y="2067346"/>
            <a:ext cx="256032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59125" y="2067346"/>
            <a:ext cx="123444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54486" y="2067346"/>
            <a:ext cx="137160" cy="1024128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389825" y="2063020"/>
            <a:ext cx="1463040" cy="10284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4487" y="3086355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57207" y="3086355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57206" y="3086354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57207" y="3086355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951297" y="3085573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54017" y="3085573"/>
            <a:ext cx="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854016" y="3085572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54017" y="3085573"/>
            <a:ext cx="1097280" cy="109728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492240" y="1810512"/>
            <a:ext cx="624696" cy="530352"/>
            <a:chOff x="11194468" y="365125"/>
            <a:chExt cx="624696" cy="530352"/>
          </a:xfrm>
        </p:grpSpPr>
        <p:pic>
          <p:nvPicPr>
            <p:cNvPr id="44" name="Picture 43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120640" y="1810512"/>
            <a:ext cx="624696" cy="530352"/>
            <a:chOff x="11194468" y="365125"/>
            <a:chExt cx="624696" cy="530352"/>
          </a:xfrm>
        </p:grpSpPr>
        <p:pic>
          <p:nvPicPr>
            <p:cNvPr id="49" name="Picture 48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543507" y="2825496"/>
            <a:ext cx="624696" cy="530352"/>
            <a:chOff x="11194468" y="365125"/>
            <a:chExt cx="624696" cy="530352"/>
          </a:xfrm>
        </p:grpSpPr>
        <p:pic>
          <p:nvPicPr>
            <p:cNvPr id="52" name="Picture 51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643291" y="2826914"/>
            <a:ext cx="624696" cy="530352"/>
            <a:chOff x="11194468" y="365125"/>
            <a:chExt cx="624696" cy="530352"/>
          </a:xfrm>
        </p:grpSpPr>
        <p:pic>
          <p:nvPicPr>
            <p:cNvPr id="55" name="Picture 54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641938" y="3858911"/>
            <a:ext cx="624696" cy="530352"/>
            <a:chOff x="11194468" y="365125"/>
            <a:chExt cx="624696" cy="530352"/>
          </a:xfrm>
        </p:grpSpPr>
        <p:pic>
          <p:nvPicPr>
            <p:cNvPr id="58" name="Picture 57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6546491" y="3858911"/>
            <a:ext cx="624696" cy="530352"/>
            <a:chOff x="11194468" y="365125"/>
            <a:chExt cx="624696" cy="530352"/>
          </a:xfrm>
        </p:grpSpPr>
        <p:pic>
          <p:nvPicPr>
            <p:cNvPr id="61" name="Picture 60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4937760" y="2825496"/>
            <a:ext cx="624696" cy="530352"/>
            <a:chOff x="11194468" y="365125"/>
            <a:chExt cx="624696" cy="530352"/>
          </a:xfrm>
        </p:grpSpPr>
        <p:pic>
          <p:nvPicPr>
            <p:cNvPr id="64" name="Picture 63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4938224" y="3858911"/>
            <a:ext cx="624696" cy="530352"/>
            <a:chOff x="11194468" y="365125"/>
            <a:chExt cx="624696" cy="530352"/>
          </a:xfrm>
        </p:grpSpPr>
        <p:pic>
          <p:nvPicPr>
            <p:cNvPr id="67" name="Picture 66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3850397" y="2827697"/>
            <a:ext cx="624696" cy="530352"/>
            <a:chOff x="11194468" y="365125"/>
            <a:chExt cx="624696" cy="530352"/>
          </a:xfrm>
        </p:grpSpPr>
        <p:pic>
          <p:nvPicPr>
            <p:cNvPr id="71" name="Picture 70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3849624" y="3858911"/>
            <a:ext cx="624696" cy="530352"/>
            <a:chOff x="11194468" y="365125"/>
            <a:chExt cx="624696" cy="530352"/>
          </a:xfrm>
        </p:grpSpPr>
        <p:pic>
          <p:nvPicPr>
            <p:cNvPr id="74" name="Picture 73"/>
            <p:cNvPicPr>
              <a:picLocks/>
            </p:cNvPicPr>
            <p:nvPr/>
          </p:nvPicPr>
          <p:blipFill rotWithShape="1">
            <a:blip r:embed="rId4">
              <a:duotone>
                <a:prstClr val="black"/>
                <a:srgbClr val="01256E">
                  <a:tint val="45000"/>
                  <a:satMod val="400000"/>
                </a:srgbClr>
              </a:duotone>
            </a:blip>
            <a:srcRect l="-270" r="52139"/>
            <a:stretch/>
          </p:blipFill>
          <p:spPr>
            <a:xfrm>
              <a:off x="11194468" y="365125"/>
              <a:ext cx="300846" cy="53035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95001A">
                  <a:tint val="45000"/>
                  <a:satMod val="400000"/>
                </a:srgbClr>
              </a:duotone>
            </a:blip>
            <a:srcRect l="48159"/>
            <a:stretch/>
          </p:blipFill>
          <p:spPr>
            <a:xfrm>
              <a:off x="11495314" y="365125"/>
              <a:ext cx="323850" cy="530352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1849679" y="22631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78" name="Rectangle 77"/>
          <p:cNvSpPr/>
          <p:nvPr/>
        </p:nvSpPr>
        <p:spPr>
          <a:xfrm>
            <a:off x="1697279" y="21107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80" name="Rectangle 79"/>
          <p:cNvSpPr/>
          <p:nvPr/>
        </p:nvSpPr>
        <p:spPr>
          <a:xfrm>
            <a:off x="1544879" y="1958355"/>
            <a:ext cx="1242646" cy="1015998"/>
          </a:xfrm>
          <a:prstGeom prst="rect">
            <a:avLst/>
          </a:prstGeom>
          <a:solidFill>
            <a:srgbClr val="012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correct</a:t>
            </a:r>
            <a:endParaRPr lang="en-US" sz="240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771700" y="4948891"/>
            <a:ext cx="10648599" cy="165905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Routing is the exact same as today</a:t>
            </a:r>
          </a:p>
          <a:p>
            <a:pPr lvl="1"/>
            <a:r>
              <a:rPr lang="en-US" dirty="0" smtClean="0"/>
              <a:t>Flexible rollout</a:t>
            </a:r>
          </a:p>
          <a:p>
            <a:pPr lvl="1"/>
            <a:r>
              <a:rPr lang="en-US" dirty="0" smtClean="0"/>
              <a:t>Defends against “DDoS” attacks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Not physically isolated</a:t>
            </a:r>
          </a:p>
          <a:p>
            <a:pPr lvl="1"/>
            <a:r>
              <a:rPr lang="en-US" dirty="0" smtClean="0"/>
              <a:t>Non-protected upgrades are sometimes necessary</a:t>
            </a:r>
          </a:p>
        </p:txBody>
      </p:sp>
    </p:spTree>
    <p:extLst>
      <p:ext uri="{BB962C8B-B14F-4D97-AF65-F5344CB8AC3E}">
        <p14:creationId xmlns:p14="http://schemas.microsoft.com/office/powerpoint/2010/main" val="9183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8327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this fit with the rest of the workflow?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physical partitioning, how do we divide topologies?  How do we design topologies that operate well under failure?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Can we build failure-isolated VMs for switch OSes?  What hardware abstractions would we need?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 there other useful ways to partition?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Our goal: Add true </a:t>
            </a:r>
            <a:r>
              <a:rPr lang="en-US" sz="3200" baseline="0" dirty="0" smtClean="0"/>
              <a:t>fault isolation to network canaries</a:t>
            </a:r>
          </a:p>
          <a:p>
            <a:pPr marL="0" indent="0" algn="ctr">
              <a:buNone/>
            </a:pPr>
            <a:endParaRPr lang="en-US" sz="3200" dirty="0"/>
          </a:p>
          <a:p>
            <a:r>
              <a:rPr lang="en-US" sz="3200" dirty="0" smtClean="0"/>
              <a:t>Physical partitioning:</a:t>
            </a:r>
          </a:p>
          <a:p>
            <a:pPr lvl="1"/>
            <a:r>
              <a:rPr lang="en-US" dirty="0" smtClean="0"/>
              <a:t>Prioritize </a:t>
            </a:r>
            <a:r>
              <a:rPr lang="en-US" b="1" dirty="0" smtClean="0"/>
              <a:t>control plane isolation </a:t>
            </a:r>
            <a:r>
              <a:rPr lang="en-US" dirty="0" smtClean="0"/>
              <a:t>and </a:t>
            </a:r>
            <a:r>
              <a:rPr lang="en-US" b="1" dirty="0" smtClean="0"/>
              <a:t>physical isolation</a:t>
            </a:r>
          </a:p>
          <a:p>
            <a:pPr lvl="1"/>
            <a:r>
              <a:rPr lang="en-US" dirty="0" smtClean="0"/>
              <a:t>Split the network into connected subgraphs, each managed independently</a:t>
            </a:r>
          </a:p>
          <a:p>
            <a:pPr lvl="1"/>
            <a:endParaRPr lang="en-US" dirty="0"/>
          </a:p>
          <a:p>
            <a:r>
              <a:rPr lang="en-US" sz="3200" dirty="0" smtClean="0"/>
              <a:t>Logical partitioning:</a:t>
            </a:r>
          </a:p>
          <a:p>
            <a:pPr lvl="1"/>
            <a:r>
              <a:rPr lang="en-US" dirty="0" smtClean="0"/>
              <a:t>Prioritize </a:t>
            </a:r>
            <a:r>
              <a:rPr lang="en-US" b="1" dirty="0" smtClean="0"/>
              <a:t>control plane isolation </a:t>
            </a:r>
            <a:r>
              <a:rPr lang="en-US" dirty="0" smtClean="0"/>
              <a:t>and </a:t>
            </a:r>
            <a:r>
              <a:rPr lang="en-US" b="1" dirty="0" smtClean="0"/>
              <a:t>global properties like connectivity</a:t>
            </a:r>
          </a:p>
          <a:p>
            <a:pPr lvl="1"/>
            <a:r>
              <a:rPr lang="en-US" dirty="0" smtClean="0"/>
              <a:t>Split each switch into multiple virtual switches isolated by VLANs, </a:t>
            </a:r>
            <a:r>
              <a:rPr lang="en-US" dirty="0" err="1" smtClean="0"/>
              <a:t>WFQing</a:t>
            </a:r>
            <a:endParaRPr lang="en-US" dirty="0" smtClean="0"/>
          </a:p>
          <a:p>
            <a:pPr lvl="1"/>
            <a:endParaRPr lang="en-US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888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79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85257" y="4328886"/>
            <a:ext cx="8621486" cy="2024743"/>
          </a:xfrm>
          <a:prstGeom prst="roundRect">
            <a:avLst/>
          </a:prstGeom>
          <a:solidFill>
            <a:srgbClr val="141414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Jim Gray. “Why Do Computers Stop and What Can Be Done about It?” 1985.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sz="4000" dirty="0" smtClean="0">
                <a:solidFill>
                  <a:schemeClr val="accent2"/>
                </a:solidFill>
              </a:rPr>
              <a:t> Change is dangerous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8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"/>
    </mc:Choice>
    <mc:Fallback xmlns="">
      <p:transition spd="slow" advTm="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Large Networks Are Just as Vulnerable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53" y="1560059"/>
            <a:ext cx="9498693" cy="4834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3774" y="6351496"/>
            <a:ext cx="276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Govindan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2016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35256" y="4963886"/>
            <a:ext cx="9521485" cy="1618442"/>
          </a:xfrm>
          <a:prstGeom prst="roundRect">
            <a:avLst/>
          </a:prstGeom>
          <a:solidFill>
            <a:srgbClr val="01256E">
              <a:alpha val="7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How can we keep the control plane available in the face of change?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9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0"/>
    </mc:Choice>
    <mc:Fallback xmlns="">
      <p:transition spd="slow" advTm="6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Solution: Canaries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4" y="1597878"/>
            <a:ext cx="953429" cy="147342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3526971" y="2334591"/>
            <a:ext cx="4605663" cy="1262428"/>
          </a:xfrm>
          <a:prstGeom prst="straightConnector1">
            <a:avLst/>
          </a:prstGeom>
          <a:ln w="1270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3526971" y="3597019"/>
            <a:ext cx="4605663" cy="1602612"/>
          </a:xfrm>
          <a:prstGeom prst="straightConnector1">
            <a:avLst/>
          </a:prstGeom>
          <a:ln w="127000"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1989582" y="2685775"/>
            <a:ext cx="3026229" cy="1777143"/>
          </a:xfrm>
          <a:prstGeom prst="cloud">
            <a:avLst/>
          </a:prstGeom>
          <a:ln>
            <a:solidFill>
              <a:srgbClr val="0125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Users</a:t>
            </a:r>
            <a:endParaRPr lang="en-US" sz="4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40451" y="3107949"/>
            <a:ext cx="2029572" cy="2828394"/>
            <a:chOff x="7640451" y="3107949"/>
            <a:chExt cx="2029572" cy="28283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634" y="4462918"/>
              <a:ext cx="953429" cy="1473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451" y="3107949"/>
              <a:ext cx="2029572" cy="20295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132634" y="4462918"/>
            <a:ext cx="2828394" cy="2029572"/>
            <a:chOff x="9042521" y="-147309"/>
            <a:chExt cx="2828394" cy="2029572"/>
          </a:xfrm>
        </p:grpSpPr>
        <p:grpSp>
          <p:nvGrpSpPr>
            <p:cNvPr id="19" name="Group 18"/>
            <p:cNvGrpSpPr/>
            <p:nvPr/>
          </p:nvGrpSpPr>
          <p:grpSpPr>
            <a:xfrm rot="5400000">
              <a:off x="9441932" y="-546720"/>
              <a:ext cx="2029572" cy="2828394"/>
              <a:chOff x="7640451" y="3107949"/>
              <a:chExt cx="2029572" cy="282839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2634" y="4462918"/>
                <a:ext cx="953429" cy="147342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0451" y="3107949"/>
                <a:ext cx="2029572" cy="2029572"/>
              </a:xfrm>
              <a:prstGeom prst="rect">
                <a:avLst/>
              </a:prstGeom>
            </p:spPr>
          </p:pic>
        </p:grpSp>
        <p:sp>
          <p:nvSpPr>
            <p:cNvPr id="22" name="Multiply 21"/>
            <p:cNvSpPr>
              <a:spLocks noChangeAspect="1"/>
            </p:cNvSpPr>
            <p:nvPr/>
          </p:nvSpPr>
          <p:spPr>
            <a:xfrm>
              <a:off x="11223485" y="892739"/>
              <a:ext cx="274320" cy="274320"/>
            </a:xfrm>
            <a:prstGeom prst="mathMultiply">
              <a:avLst>
                <a:gd name="adj1" fmla="val 816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64897" y="223038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99%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956267" y="4614301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1%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2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35"/>
    </mc:Choice>
    <mc:Fallback xmlns="">
      <p:transition spd="slow" advTm="12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Solution: Network Canaries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07483"/>
            <a:ext cx="10515600" cy="1668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Naïve </a:t>
            </a:r>
            <a:r>
              <a:rPr lang="en-US" sz="3200" dirty="0" err="1" smtClean="0"/>
              <a:t>canarying</a:t>
            </a:r>
            <a:r>
              <a:rPr lang="en-US" sz="3200" dirty="0" smtClean="0"/>
              <a:t> does not protect against many errors</a:t>
            </a:r>
          </a:p>
          <a:p>
            <a:pPr lvl="1"/>
            <a:r>
              <a:rPr lang="en-US" sz="2800" dirty="0" smtClean="0"/>
              <a:t>Networks are connected!</a:t>
            </a:r>
          </a:p>
          <a:p>
            <a:pPr lvl="1"/>
            <a:r>
              <a:rPr lang="en-US" sz="2800" dirty="0" smtClean="0"/>
              <a:t>Errors can propagate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3846657" y="1449878"/>
            <a:ext cx="4686253" cy="2582417"/>
            <a:chOff x="1044584" y="1543663"/>
            <a:chExt cx="4686253" cy="2582417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1353312" y="1801368"/>
              <a:ext cx="260604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450592" y="1801368"/>
              <a:ext cx="150876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3959352" y="1801368"/>
              <a:ext cx="91440" cy="102845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3959352" y="1801368"/>
              <a:ext cx="118872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587752" y="1801368"/>
              <a:ext cx="256032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357052" y="1801368"/>
              <a:ext cx="123444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452413" y="1801368"/>
              <a:ext cx="13716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87752" y="1797042"/>
              <a:ext cx="1463040" cy="102845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2576" y="1543663"/>
              <a:ext cx="624696" cy="530352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2452414" y="2820377"/>
              <a:ext cx="0" cy="109728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355134" y="2820377"/>
              <a:ext cx="0" cy="109728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355133" y="2820376"/>
              <a:ext cx="1097280" cy="109728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355134" y="2820377"/>
              <a:ext cx="1097280" cy="109728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631" y="2559661"/>
              <a:ext cx="624936" cy="53035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8299" y="2560320"/>
              <a:ext cx="628229" cy="53314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9524" y="3592933"/>
              <a:ext cx="628229" cy="53314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584" y="3595728"/>
              <a:ext cx="624936" cy="530352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3739896" y="2559538"/>
              <a:ext cx="1724667" cy="1565760"/>
              <a:chOff x="3922456" y="2559538"/>
              <a:chExt cx="1724667" cy="156576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5331784" y="2819595"/>
                <a:ext cx="0" cy="10972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4234504" y="2819595"/>
                <a:ext cx="0" cy="10972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4234503" y="2819594"/>
                <a:ext cx="1097280" cy="10972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4234504" y="2819595"/>
                <a:ext cx="1097280" cy="10972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2456" y="2560935"/>
                <a:ext cx="624936" cy="530352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7669" y="2559538"/>
                <a:ext cx="628229" cy="533147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8894" y="3592151"/>
                <a:ext cx="628229" cy="533147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3954" y="3594946"/>
                <a:ext cx="624936" cy="530352"/>
              </a:xfrm>
              <a:prstGeom prst="rect">
                <a:avLst/>
              </a:prstGeom>
            </p:spPr>
          </p:pic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814" y="3054896"/>
              <a:ext cx="1034023" cy="1034023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4176" y="1543663"/>
              <a:ext cx="624696" cy="530352"/>
            </a:xfrm>
            <a:prstGeom prst="rect">
              <a:avLst/>
            </a:prstGeom>
          </p:spPr>
        </p:pic>
      </p:grpSp>
      <p:sp>
        <p:nvSpPr>
          <p:cNvPr id="110" name="TextBox 109"/>
          <p:cNvSpPr txBox="1"/>
          <p:nvPr/>
        </p:nvSpPr>
        <p:spPr>
          <a:xfrm>
            <a:off x="8421300" y="3199506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Announce: 1.1.1.1/</a:t>
            </a:r>
            <a:r>
              <a:rPr lang="en-US" strike="sngStrike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24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9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84"/>
    </mc:Choice>
    <mc:Fallback xmlns="">
      <p:transition spd="slow" advTm="124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Isolated Network </a:t>
            </a:r>
            <a:r>
              <a:rPr lang="en-US" dirty="0"/>
              <a:t>C</a:t>
            </a:r>
            <a:r>
              <a:rPr lang="en-US" dirty="0" smtClean="0"/>
              <a:t>anaries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30018"/>
            <a:ext cx="10515600" cy="1478022"/>
          </a:xfrm>
        </p:spPr>
        <p:txBody>
          <a:bodyPr>
            <a:noAutofit/>
          </a:bodyPr>
          <a:lstStyle/>
          <a:p>
            <a:r>
              <a:rPr lang="en-US" dirty="0" smtClean="0"/>
              <a:t>Split network into </a:t>
            </a:r>
            <a:r>
              <a:rPr lang="en-US" b="1" dirty="0" smtClean="0"/>
              <a:t>known correct </a:t>
            </a:r>
            <a:r>
              <a:rPr lang="en-US" dirty="0" smtClean="0"/>
              <a:t>and </a:t>
            </a:r>
            <a:r>
              <a:rPr lang="en-US" b="1" dirty="0" smtClean="0"/>
              <a:t>canary</a:t>
            </a:r>
            <a:r>
              <a:rPr lang="en-US" dirty="0" smtClean="0"/>
              <a:t> control plane instances</a:t>
            </a:r>
          </a:p>
          <a:p>
            <a:r>
              <a:rPr lang="en-US" dirty="0" smtClean="0"/>
              <a:t>Safely roll out changes, reason about their potential effects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46657" y="1809641"/>
            <a:ext cx="4419979" cy="2582417"/>
            <a:chOff x="1044584" y="1543663"/>
            <a:chExt cx="4419979" cy="258241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353312" y="1801368"/>
              <a:ext cx="260604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50592" y="1801368"/>
              <a:ext cx="150876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3959352" y="1801368"/>
              <a:ext cx="91440" cy="102845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3959352" y="1801368"/>
              <a:ext cx="118872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587752" y="1801368"/>
              <a:ext cx="256032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357052" y="1801368"/>
              <a:ext cx="123444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52413" y="1801368"/>
              <a:ext cx="137160" cy="102412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587752" y="1797042"/>
              <a:ext cx="1463040" cy="102845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2576" y="1543663"/>
              <a:ext cx="624696" cy="53035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2452414" y="2820377"/>
              <a:ext cx="0" cy="109728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355134" y="2820377"/>
              <a:ext cx="0" cy="109728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355133" y="2820376"/>
              <a:ext cx="1097280" cy="109728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355134" y="2820377"/>
              <a:ext cx="1097280" cy="109728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631" y="2559661"/>
              <a:ext cx="624936" cy="5303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8299" y="2560320"/>
              <a:ext cx="628229" cy="53314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9524" y="3592933"/>
              <a:ext cx="628229" cy="53314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584" y="3595728"/>
              <a:ext cx="624936" cy="53035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3739896" y="2559538"/>
              <a:ext cx="1724667" cy="1565760"/>
              <a:chOff x="3922456" y="2559538"/>
              <a:chExt cx="1724667" cy="156576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5331784" y="2819595"/>
                <a:ext cx="0" cy="10972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234504" y="2819595"/>
                <a:ext cx="0" cy="10972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234503" y="2819594"/>
                <a:ext cx="1097280" cy="10972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234504" y="2819595"/>
                <a:ext cx="1097280" cy="10972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2456" y="2560935"/>
                <a:ext cx="624936" cy="53035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7669" y="2559538"/>
                <a:ext cx="628229" cy="53314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894" y="3592151"/>
                <a:ext cx="628229" cy="5331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3954" y="3594946"/>
                <a:ext cx="624936" cy="530352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4176" y="1543663"/>
              <a:ext cx="624696" cy="530352"/>
            </a:xfrm>
            <a:prstGeom prst="rect">
              <a:avLst/>
            </a:prstGeom>
          </p:spPr>
        </p:pic>
      </p:grpSp>
      <p:sp>
        <p:nvSpPr>
          <p:cNvPr id="33" name="Cloud 32"/>
          <p:cNvSpPr/>
          <p:nvPr/>
        </p:nvSpPr>
        <p:spPr>
          <a:xfrm rot="21214010">
            <a:off x="3368302" y="1544092"/>
            <a:ext cx="2739389" cy="3422074"/>
          </a:xfrm>
          <a:prstGeom prst="cloud">
            <a:avLst/>
          </a:prstGeom>
          <a:solidFill>
            <a:srgbClr val="0125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 rot="16620286">
            <a:off x="5863278" y="1769671"/>
            <a:ext cx="3195120" cy="2753575"/>
          </a:xfrm>
          <a:prstGeom prst="cloud">
            <a:avLst/>
          </a:prstGeom>
          <a:solidFill>
            <a:srgbClr val="95001A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651506" y="2016827"/>
            <a:ext cx="877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</a:t>
            </a:r>
          </a:p>
          <a:p>
            <a:r>
              <a:rPr lang="en-US" dirty="0"/>
              <a:t>C</a:t>
            </a:r>
            <a:r>
              <a:rPr lang="en-US" dirty="0" smtClean="0"/>
              <a:t>orrect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39" y="1890250"/>
            <a:ext cx="1034023" cy="10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64"/>
    </mc:Choice>
    <mc:Fallback xmlns="">
      <p:transition spd="slow" advTm="310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Taint Tracking in the Network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782884" y="3431036"/>
            <a:ext cx="0" cy="1325449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416" y="3165858"/>
            <a:ext cx="624936" cy="53035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416" y="4489079"/>
            <a:ext cx="624936" cy="530352"/>
          </a:xfrm>
          <a:prstGeom prst="rect">
            <a:avLst/>
          </a:prstGeom>
        </p:spPr>
      </p:pic>
      <p:sp>
        <p:nvSpPr>
          <p:cNvPr id="65" name="Cloud 64"/>
          <p:cNvSpPr/>
          <p:nvPr/>
        </p:nvSpPr>
        <p:spPr>
          <a:xfrm>
            <a:off x="1320745" y="4321341"/>
            <a:ext cx="924277" cy="894903"/>
          </a:xfrm>
          <a:prstGeom prst="cloud">
            <a:avLst/>
          </a:prstGeom>
          <a:solidFill>
            <a:srgbClr val="0125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/>
          <p:cNvSpPr/>
          <p:nvPr/>
        </p:nvSpPr>
        <p:spPr>
          <a:xfrm>
            <a:off x="1320745" y="2998120"/>
            <a:ext cx="924277" cy="894903"/>
          </a:xfrm>
          <a:prstGeom prst="cloud">
            <a:avLst/>
          </a:prstGeom>
          <a:solidFill>
            <a:srgbClr val="95001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095352" y="3868140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Announce 1.1.1.1/8</a:t>
            </a:r>
          </a:p>
        </p:txBody>
      </p:sp>
      <p:sp>
        <p:nvSpPr>
          <p:cNvPr id="82" name="Down Arrow 81"/>
          <p:cNvSpPr/>
          <p:nvPr/>
        </p:nvSpPr>
        <p:spPr>
          <a:xfrm>
            <a:off x="1804427" y="3764037"/>
            <a:ext cx="365760" cy="777240"/>
          </a:xfrm>
          <a:prstGeom prst="downArrow">
            <a:avLst/>
          </a:prstGeom>
          <a:solidFill>
            <a:srgbClr val="95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loud 82"/>
          <p:cNvSpPr/>
          <p:nvPr/>
        </p:nvSpPr>
        <p:spPr>
          <a:xfrm>
            <a:off x="1320745" y="4315591"/>
            <a:ext cx="924277" cy="894903"/>
          </a:xfrm>
          <a:prstGeom prst="cloud">
            <a:avLst/>
          </a:prstGeom>
          <a:solidFill>
            <a:srgbClr val="95001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690" y="3863916"/>
            <a:ext cx="624936" cy="530352"/>
          </a:xfrm>
          <a:prstGeom prst="rect">
            <a:avLst/>
          </a:prstGeom>
        </p:spPr>
      </p:pic>
      <p:sp>
        <p:nvSpPr>
          <p:cNvPr id="87" name="Cloud 86"/>
          <p:cNvSpPr/>
          <p:nvPr/>
        </p:nvSpPr>
        <p:spPr>
          <a:xfrm>
            <a:off x="7306756" y="2886191"/>
            <a:ext cx="1290779" cy="1249758"/>
          </a:xfrm>
          <a:prstGeom prst="cloud">
            <a:avLst/>
          </a:prstGeom>
          <a:solidFill>
            <a:srgbClr val="95001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loud 88"/>
          <p:cNvSpPr/>
          <p:nvPr/>
        </p:nvSpPr>
        <p:spPr>
          <a:xfrm>
            <a:off x="7309071" y="4056988"/>
            <a:ext cx="1290779" cy="1249758"/>
          </a:xfrm>
          <a:prstGeom prst="cloud">
            <a:avLst/>
          </a:prstGeom>
          <a:solidFill>
            <a:srgbClr val="01256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/>
          <p:cNvSpPr/>
          <p:nvPr/>
        </p:nvSpPr>
        <p:spPr>
          <a:xfrm>
            <a:off x="7806480" y="3511070"/>
            <a:ext cx="355381" cy="624879"/>
          </a:xfrm>
          <a:prstGeom prst="downArrow">
            <a:avLst/>
          </a:prstGeom>
          <a:solidFill>
            <a:srgbClr val="95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own Arrow 91"/>
          <p:cNvSpPr/>
          <p:nvPr/>
        </p:nvSpPr>
        <p:spPr>
          <a:xfrm>
            <a:off x="7806480" y="4135949"/>
            <a:ext cx="355381" cy="624879"/>
          </a:xfrm>
          <a:prstGeom prst="downArrow">
            <a:avLst/>
          </a:prstGeom>
          <a:solidFill>
            <a:srgbClr val="95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loud 92"/>
          <p:cNvSpPr/>
          <p:nvPr/>
        </p:nvSpPr>
        <p:spPr>
          <a:xfrm>
            <a:off x="7306756" y="4056988"/>
            <a:ext cx="1290779" cy="1249758"/>
          </a:xfrm>
          <a:prstGeom prst="cloud">
            <a:avLst/>
          </a:prstGeom>
          <a:solidFill>
            <a:srgbClr val="B8182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8597535" y="3445571"/>
            <a:ext cx="359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route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1.1.1.0/24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Ethernet1/2 1.1.1.1</a:t>
            </a:r>
            <a:endParaRPr lang="en-US" dirty="0" smtClean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41818" y="1695638"/>
            <a:ext cx="361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Direct communication between controllers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797026" y="1696356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Indirect communication via mutually controlled hardware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27"/>
    </mc:Choice>
    <mc:Fallback xmlns="">
      <p:transition spd="slow" advTm="145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74" grpId="0" animBg="1"/>
      <p:bldP spid="80" grpId="0"/>
      <p:bldP spid="82" grpId="0" animBg="1"/>
      <p:bldP spid="83" grpId="0" animBg="1"/>
      <p:bldP spid="83" grpId="1" animBg="1"/>
      <p:bldP spid="87" grpId="0" animBg="1"/>
      <p:bldP spid="89" grpId="0" animBg="1"/>
      <p:bldP spid="89" grpId="1" animBg="1"/>
      <p:bldP spid="91" grpId="0" animBg="1"/>
      <p:bldP spid="92" grpId="0" animBg="1"/>
      <p:bldP spid="93" grpId="0" animBg="1"/>
      <p:bldP spid="94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Step: Notice That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I</a:t>
            </a:r>
            <a:r>
              <a:rPr lang="en-US" dirty="0" smtClean="0"/>
              <a:t>mpossible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57" y="1840615"/>
            <a:ext cx="1091908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Partitioned control planes</a:t>
            </a:r>
          </a:p>
          <a:p>
            <a:pPr lvl="1"/>
            <a:r>
              <a:rPr lang="en-US" dirty="0" smtClean="0"/>
              <a:t>The control planes must not talk to one another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isolation</a:t>
            </a:r>
          </a:p>
          <a:p>
            <a:pPr lvl="1"/>
            <a:r>
              <a:rPr lang="en-US" dirty="0" smtClean="0"/>
              <a:t>The same device cannot be managed by two control planes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properties (e.g., connectivity)</a:t>
            </a:r>
          </a:p>
          <a:p>
            <a:pPr lvl="1"/>
            <a:r>
              <a:rPr lang="en-US" dirty="0" smtClean="0"/>
              <a:t>If there is a correct path between two servers, they should be able communicate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35"/>
    </mc:Choice>
    <mc:Fallback xmlns="">
      <p:transition spd="slow" advTm="1037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Step: Relax The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Physical Partitioning </a:t>
            </a:r>
            <a:r>
              <a:rPr lang="en-US" sz="3200" dirty="0" smtClean="0"/>
              <a:t>prioritizes:</a:t>
            </a:r>
          </a:p>
          <a:p>
            <a:pPr lvl="1"/>
            <a:r>
              <a:rPr lang="en-US" sz="2800" dirty="0" smtClean="0"/>
              <a:t>(1) Partitioned control plane</a:t>
            </a:r>
          </a:p>
          <a:p>
            <a:pPr lvl="1"/>
            <a:r>
              <a:rPr lang="en-US" sz="2800" dirty="0" smtClean="0"/>
              <a:t>(2) Physical isolation</a:t>
            </a:r>
          </a:p>
          <a:p>
            <a:endParaRPr lang="en-US" sz="3200" dirty="0" smtClean="0"/>
          </a:p>
          <a:p>
            <a:r>
              <a:rPr lang="en-US" sz="3200" b="1" dirty="0" smtClean="0"/>
              <a:t>Logical Partitioning</a:t>
            </a:r>
            <a:r>
              <a:rPr lang="en-US" sz="3200" dirty="0" smtClean="0"/>
              <a:t> prioritizes:</a:t>
            </a:r>
          </a:p>
          <a:p>
            <a:pPr lvl="1"/>
            <a:r>
              <a:rPr lang="en-US" sz="2800" dirty="0" smtClean="0"/>
              <a:t>(1) Partitioned control plane</a:t>
            </a:r>
          </a:p>
          <a:p>
            <a:pPr lvl="1"/>
            <a:r>
              <a:rPr lang="en-US" sz="2800" dirty="0" smtClean="0"/>
              <a:t>(3) Global properties like connectivity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25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6"/>
    </mc:Choice>
    <mc:Fallback xmlns="">
      <p:transition spd="slow" advTm="4689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9|28.8|1.5|2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19650</TotalTime>
  <Words>525</Words>
  <Application>Microsoft Macintosh PowerPoint</Application>
  <PresentationFormat>Widescreen</PresentationFormat>
  <Paragraphs>117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Courier New</vt:lpstr>
      <vt:lpstr>Wingdings</vt:lpstr>
      <vt:lpstr>Arial</vt:lpstr>
      <vt:lpstr>Office Theme</vt:lpstr>
      <vt:lpstr>Canaries in the Network</vt:lpstr>
      <vt:lpstr>PowerPoint Presentation</vt:lpstr>
      <vt:lpstr>Today’s Large Networks Are Just as Vulnerable</vt:lpstr>
      <vt:lpstr>Possible Solution: Canaries</vt:lpstr>
      <vt:lpstr>Possible Solution: Network Canaries</vt:lpstr>
      <vt:lpstr>Goal: Isolated Network Canaries</vt:lpstr>
      <vt:lpstr>Approach: Taint Tracking in the Network</vt:lpstr>
      <vt:lpstr>First Step: Notice That This Is Impossible</vt:lpstr>
      <vt:lpstr>Second Step: Relax The Requirements</vt:lpstr>
      <vt:lpstr>Design 1: Physical Partitioning</vt:lpstr>
      <vt:lpstr>Design 1: Physical Partitioning</vt:lpstr>
      <vt:lpstr>Design 2: Logical Partitioning</vt:lpstr>
      <vt:lpstr>Design 2: Logical Partitioning</vt:lpstr>
      <vt:lpstr>Open Questions</vt:lpstr>
      <vt:lpstr>Summary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Canaries in the Network</dc:title>
  <dc:creator>Microsoft Office User</dc:creator>
  <cp:lastModifiedBy>Microsoft Office User</cp:lastModifiedBy>
  <cp:revision>111</cp:revision>
  <dcterms:created xsi:type="dcterms:W3CDTF">2016-10-27T00:16:07Z</dcterms:created>
  <dcterms:modified xsi:type="dcterms:W3CDTF">2016-11-09T17:27:03Z</dcterms:modified>
</cp:coreProperties>
</file>