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1.xml" ContentType="application/vnd.openxmlformats-officedocument.presentationml.tags+xml"/>
  <Override PartName="/ppt/notesSlides/notesSlide6.xml" ContentType="application/vnd.openxmlformats-officedocument.presentationml.notesSlide+xml"/>
  <Override PartName="/ppt/tags/tag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3.xml" ContentType="application/vnd.openxmlformats-officedocument.presentationml.tags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4.xml" ContentType="application/vnd.openxmlformats-officedocument.presentationml.tags+xml"/>
  <Override PartName="/ppt/notesSlides/notesSlide13.xml" ContentType="application/vnd.openxmlformats-officedocument.presentationml.notesSlide+xml"/>
  <Override PartName="/ppt/tags/tag5.xml" ContentType="application/vnd.openxmlformats-officedocument.presentationml.tags+xml"/>
  <Override PartName="/ppt/notesSlides/notesSlide14.xml" ContentType="application/vnd.openxmlformats-officedocument.presentationml.notesSlide+xml"/>
  <Override PartName="/ppt/tags/tag6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77" r:id="rId3"/>
    <p:sldId id="294" r:id="rId4"/>
    <p:sldId id="260" r:id="rId5"/>
    <p:sldId id="262" r:id="rId6"/>
    <p:sldId id="263" r:id="rId7"/>
    <p:sldId id="259" r:id="rId8"/>
    <p:sldId id="296" r:id="rId9"/>
    <p:sldId id="282" r:id="rId10"/>
    <p:sldId id="264" r:id="rId11"/>
    <p:sldId id="279" r:id="rId12"/>
    <p:sldId id="268" r:id="rId13"/>
    <p:sldId id="300" r:id="rId14"/>
    <p:sldId id="265" r:id="rId15"/>
    <p:sldId id="297" r:id="rId16"/>
    <p:sldId id="266" r:id="rId17"/>
    <p:sldId id="267" r:id="rId18"/>
    <p:sldId id="301" r:id="rId19"/>
    <p:sldId id="298" r:id="rId20"/>
    <p:sldId id="269" r:id="rId21"/>
    <p:sldId id="302" r:id="rId22"/>
    <p:sldId id="304" r:id="rId23"/>
    <p:sldId id="303" r:id="rId24"/>
    <p:sldId id="305" r:id="rId25"/>
    <p:sldId id="306" r:id="rId26"/>
    <p:sldId id="307" r:id="rId27"/>
    <p:sldId id="275" r:id="rId2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clrMode="gray" scaleToFitPaper="1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  <a:srgbClr val="CC9933"/>
    <a:srgbClr val="808000"/>
    <a:srgbClr val="3D0278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28" autoAdjust="0"/>
    <p:restoredTop sz="78905" autoAdjust="0"/>
  </p:normalViewPr>
  <p:slideViewPr>
    <p:cSldViewPr snapToGrid="0" snapToObjects="1">
      <p:cViewPr varScale="1">
        <p:scale>
          <a:sx n="105" d="100"/>
          <a:sy n="105" d="100"/>
        </p:scale>
        <p:origin x="-392" y="-96"/>
      </p:cViewPr>
      <p:guideLst>
        <p:guide orient="horz" pos="2160"/>
        <p:guide pos="2880"/>
      </p:guideLst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handoutMaster" Target="handoutMasters/handoutMaster1.xml"/><Relationship Id="rId31" Type="http://schemas.openxmlformats.org/officeDocument/2006/relationships/printerSettings" Target="printerSettings/printerSettings1.bin"/><Relationship Id="rId32" Type="http://schemas.openxmlformats.org/officeDocument/2006/relationships/presProps" Target="pres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viewProps" Target="viewProps.xml"/><Relationship Id="rId34" Type="http://schemas.openxmlformats.org/officeDocument/2006/relationships/theme" Target="theme/theme1.xml"/><Relationship Id="rId3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1BC75C-F8EB-7F4A-BCEC-34D19EC79940}" type="datetimeFigureOut">
              <a:rPr lang="en-US" smtClean="0"/>
              <a:pPr/>
              <a:t>4/6/13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F526CB-F757-434F-A57E-BE60205AF5D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62362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111F5E-C6B0-1245-91B7-20777DF36B20}" type="datetimeFigureOut">
              <a:rPr lang="en-US" smtClean="0"/>
              <a:pPr/>
              <a:t>4/6/13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4995CA-96D2-5147-9891-8992C0FC59E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846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32377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0098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627509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746910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07832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83983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4620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975821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08013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05142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9087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46981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9571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191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831437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7666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8969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7958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277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277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6529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8147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053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105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3769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4995CA-96D2-5147-9891-8992C0FC59E2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43556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0" y="1395412"/>
            <a:ext cx="9144000" cy="1690491"/>
          </a:xfrm>
          <a:prstGeom prst="rect">
            <a:avLst/>
          </a:prstGeom>
          <a:solidFill>
            <a:srgbClr val="3D02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95412"/>
            <a:ext cx="7772400" cy="1690491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169872"/>
            <a:ext cx="6400800" cy="246892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13F9-4E3D-904E-8A91-B9A3CC0E7373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5112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523C4-E2BA-C84B-854B-3D4D37DDE4EA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81441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747B87-91E1-3444-8EA5-0E58AE3E507F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7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5CC2F-FE17-5842-965A-437FD41232C5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57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ABE38D-5DF8-4443-9976-D27266B099E1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4378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459FE-22C2-4440-B990-75DF280604DB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711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466991-D668-C846-8568-BF67E14DDAAA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41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52806-2EC3-F244-B962-3BE938F783CC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090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ED4A4-D5E5-1B42-B4EC-E390C023C66F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48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47D4-C5B7-1146-A065-72A55DA793A0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882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CDEABE-2A20-E141-B5E4-81D765CF0763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043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FEE96-2180-9F40-983D-338ADFD412DC}" type="datetime1">
              <a:rPr lang="en-US" smtClean="0"/>
              <a:pPr/>
              <a:t>4/6/13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900982E0-BE8A-F441-8979-038CFB0F4C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1634435" y="6200492"/>
            <a:ext cx="7509565" cy="97671"/>
          </a:xfrm>
          <a:prstGeom prst="rect">
            <a:avLst/>
          </a:prstGeom>
          <a:gradFill flip="none" rotWithShape="1">
            <a:gsLst>
              <a:gs pos="100000">
                <a:srgbClr val="3D0278"/>
              </a:gs>
              <a:gs pos="15000">
                <a:srgbClr val="FFFFFF"/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chemeClr val="accent4"/>
                </a:solidFill>
              </a:ln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811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tags" Target="../tags/tag3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1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e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3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4.emf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F10: A Fault-Tolerant Engineered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4571" y="3169872"/>
            <a:ext cx="7281334" cy="2468927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Vincent Liu</a:t>
            </a:r>
            <a:r>
              <a:rPr lang="en-US" dirty="0" smtClean="0">
                <a:solidFill>
                  <a:srgbClr val="000000"/>
                </a:solidFill>
              </a:rPr>
              <a:t>, Daniel </a:t>
            </a:r>
            <a:r>
              <a:rPr lang="en-US" dirty="0" err="1" smtClean="0">
                <a:solidFill>
                  <a:srgbClr val="000000"/>
                </a:solidFill>
              </a:rPr>
              <a:t>Halperin</a:t>
            </a:r>
            <a:r>
              <a:rPr lang="en-US" dirty="0" smtClean="0">
                <a:solidFill>
                  <a:srgbClr val="000000"/>
                </a:solidFill>
              </a:rPr>
              <a:t>,</a:t>
            </a:r>
          </a:p>
          <a:p>
            <a:r>
              <a:rPr lang="en-US" dirty="0" err="1" smtClean="0">
                <a:solidFill>
                  <a:srgbClr val="000000"/>
                </a:solidFill>
              </a:rPr>
              <a:t>Arvind</a:t>
            </a:r>
            <a:r>
              <a:rPr lang="en-US" dirty="0" smtClean="0">
                <a:solidFill>
                  <a:srgbClr val="000000"/>
                </a:solidFill>
              </a:rPr>
              <a:t> Krishnamurthy, Thomas Anderson</a:t>
            </a:r>
          </a:p>
          <a:p>
            <a:r>
              <a:rPr lang="en-US" sz="2800" dirty="0" smtClean="0">
                <a:solidFill>
                  <a:srgbClr val="000000"/>
                </a:solidFill>
              </a:rPr>
              <a:t>University of Washington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458610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6701"/>
    </mc:Choice>
    <mc:Fallback xmlns="">
      <p:transition xmlns:p14="http://schemas.microsoft.com/office/powerpoint/2010/main" spd="slow" advTm="1670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B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69001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9" name="Rectangle 8"/>
          <p:cNvSpPr>
            <a:spLocks/>
          </p:cNvSpPr>
          <p:nvPr/>
        </p:nvSpPr>
        <p:spPr>
          <a:xfrm>
            <a:off x="1393324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93324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ffectLst/>
              </a:rPr>
              <a:t>x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69001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ffectLst/>
              </a:rPr>
              <a:t>y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93324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ffectLst/>
              </a:rPr>
              <a:t>1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69001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ffectLst/>
              </a:rPr>
              <a:t>2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11215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0000"/>
                </a:solidFill>
              </a:rPr>
              <a:t>3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86892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ffectLst/>
              </a:rPr>
              <a:t>4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cxnSp>
        <p:nvCxnSpPr>
          <p:cNvPr id="30" name="Straight Connector 29"/>
          <p:cNvCxnSpPr>
            <a:stCxn id="10" idx="2"/>
            <a:endCxn id="5" idx="0"/>
          </p:cNvCxnSpPr>
          <p:nvPr/>
        </p:nvCxnSpPr>
        <p:spPr>
          <a:xfrm>
            <a:off x="1825677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1" idx="2"/>
            <a:endCxn id="9" idx="0"/>
          </p:cNvCxnSpPr>
          <p:nvPr/>
        </p:nvCxnSpPr>
        <p:spPr>
          <a:xfrm flipH="1">
            <a:off x="1825677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0" idx="2"/>
            <a:endCxn id="9" idx="0"/>
          </p:cNvCxnSpPr>
          <p:nvPr/>
        </p:nvCxnSpPr>
        <p:spPr>
          <a:xfrm>
            <a:off x="1825677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1" idx="2"/>
            <a:endCxn id="5" idx="0"/>
          </p:cNvCxnSpPr>
          <p:nvPr/>
        </p:nvCxnSpPr>
        <p:spPr>
          <a:xfrm>
            <a:off x="3501354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25" idx="2"/>
            <a:endCxn id="10" idx="0"/>
          </p:cNvCxnSpPr>
          <p:nvPr/>
        </p:nvCxnSpPr>
        <p:spPr>
          <a:xfrm>
            <a:off x="1825677" y="2610236"/>
            <a:ext cx="0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7" idx="2"/>
            <a:endCxn id="10" idx="0"/>
          </p:cNvCxnSpPr>
          <p:nvPr/>
        </p:nvCxnSpPr>
        <p:spPr>
          <a:xfrm flipH="1">
            <a:off x="1825677" y="2610236"/>
            <a:ext cx="3817891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6" idx="2"/>
            <a:endCxn id="11" idx="0"/>
          </p:cNvCxnSpPr>
          <p:nvPr/>
        </p:nvCxnSpPr>
        <p:spPr>
          <a:xfrm>
            <a:off x="3501354" y="2610236"/>
            <a:ext cx="0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28" idx="2"/>
            <a:endCxn id="11" idx="0"/>
          </p:cNvCxnSpPr>
          <p:nvPr/>
        </p:nvCxnSpPr>
        <p:spPr>
          <a:xfrm flipH="1">
            <a:off x="3501354" y="2610236"/>
            <a:ext cx="3817891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5" idx="2"/>
            <a:endCxn id="74" idx="0"/>
          </p:cNvCxnSpPr>
          <p:nvPr/>
        </p:nvCxnSpPr>
        <p:spPr>
          <a:xfrm>
            <a:off x="1825677" y="2610236"/>
            <a:ext cx="3817891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7" idx="2"/>
            <a:endCxn id="74" idx="0"/>
          </p:cNvCxnSpPr>
          <p:nvPr/>
        </p:nvCxnSpPr>
        <p:spPr>
          <a:xfrm>
            <a:off x="5643568" y="2610236"/>
            <a:ext cx="0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6886892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73" name="Rectangle 72"/>
          <p:cNvSpPr>
            <a:spLocks/>
          </p:cNvSpPr>
          <p:nvPr/>
        </p:nvSpPr>
        <p:spPr>
          <a:xfrm>
            <a:off x="5211215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11215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886892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cxnSp>
        <p:nvCxnSpPr>
          <p:cNvPr id="76" name="Straight Connector 75"/>
          <p:cNvCxnSpPr>
            <a:stCxn id="74" idx="2"/>
            <a:endCxn id="72" idx="0"/>
          </p:cNvCxnSpPr>
          <p:nvPr/>
        </p:nvCxnSpPr>
        <p:spPr>
          <a:xfrm>
            <a:off x="5643568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5" idx="2"/>
            <a:endCxn id="73" idx="0"/>
          </p:cNvCxnSpPr>
          <p:nvPr/>
        </p:nvCxnSpPr>
        <p:spPr>
          <a:xfrm flipH="1">
            <a:off x="5643568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74" idx="2"/>
            <a:endCxn id="73" idx="0"/>
          </p:cNvCxnSpPr>
          <p:nvPr/>
        </p:nvCxnSpPr>
        <p:spPr>
          <a:xfrm>
            <a:off x="5643568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5" idx="2"/>
            <a:endCxn id="72" idx="0"/>
          </p:cNvCxnSpPr>
          <p:nvPr/>
        </p:nvCxnSpPr>
        <p:spPr>
          <a:xfrm>
            <a:off x="7319245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28" idx="2"/>
            <a:endCxn id="75" idx="0"/>
          </p:cNvCxnSpPr>
          <p:nvPr/>
        </p:nvCxnSpPr>
        <p:spPr>
          <a:xfrm>
            <a:off x="7319245" y="2610236"/>
            <a:ext cx="0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75" idx="0"/>
            <a:endCxn id="26" idx="2"/>
          </p:cNvCxnSpPr>
          <p:nvPr/>
        </p:nvCxnSpPr>
        <p:spPr>
          <a:xfrm flipH="1" flipV="1">
            <a:off x="3501354" y="2610236"/>
            <a:ext cx="3817891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37198" y="1301642"/>
            <a:ext cx="242536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 smtClean="0"/>
              <a:t>Strided</a:t>
            </a:r>
            <a:r>
              <a:rPr lang="en-US" sz="2800" dirty="0" smtClean="0"/>
              <a:t> Parents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1630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482"/>
    </mc:Choice>
    <mc:Fallback xmlns="">
      <p:transition xmlns:p14="http://schemas.microsoft.com/office/powerpoint/2010/main" spd="slow" advTm="4448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 </a:t>
            </a:r>
            <a:r>
              <a:rPr lang="en-US" dirty="0" err="1" smtClean="0"/>
              <a:t>FatTree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04" name="Rectangle 103"/>
          <p:cNvSpPr/>
          <p:nvPr/>
        </p:nvSpPr>
        <p:spPr>
          <a:xfrm>
            <a:off x="5022328" y="3785609"/>
            <a:ext cx="2926080" cy="2271921"/>
          </a:xfrm>
          <a:prstGeom prst="rect">
            <a:avLst/>
          </a:prstGeom>
          <a:noFill/>
          <a:ln w="28575" cmpd="sng">
            <a:solidFill>
              <a:srgbClr val="FF66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  <a:solidFill>
                <a:srgbClr val="660066"/>
              </a:solidFill>
            </a:endParaRPr>
          </a:p>
        </p:txBody>
      </p:sp>
      <p:sp>
        <p:nvSpPr>
          <p:cNvPr id="106" name="Rectangle 105"/>
          <p:cNvSpPr/>
          <p:nvPr/>
        </p:nvSpPr>
        <p:spPr>
          <a:xfrm>
            <a:off x="1204437" y="3785609"/>
            <a:ext cx="2920039" cy="2271921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FF0000"/>
                </a:solidFill>
              </a:ln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3069001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103" name="Rectangle 102"/>
          <p:cNvSpPr>
            <a:spLocks/>
          </p:cNvSpPr>
          <p:nvPr/>
        </p:nvSpPr>
        <p:spPr>
          <a:xfrm>
            <a:off x="1393324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108" name="Rectangle 107"/>
          <p:cNvSpPr/>
          <p:nvPr/>
        </p:nvSpPr>
        <p:spPr>
          <a:xfrm>
            <a:off x="1393324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109" name="Rectangle 108"/>
          <p:cNvSpPr/>
          <p:nvPr/>
        </p:nvSpPr>
        <p:spPr>
          <a:xfrm>
            <a:off x="3069001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110" name="Rectangle 109"/>
          <p:cNvSpPr/>
          <p:nvPr/>
        </p:nvSpPr>
        <p:spPr>
          <a:xfrm>
            <a:off x="1393324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111" name="Rectangle 110"/>
          <p:cNvSpPr/>
          <p:nvPr/>
        </p:nvSpPr>
        <p:spPr>
          <a:xfrm>
            <a:off x="3069001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112" name="Rectangle 111"/>
          <p:cNvSpPr/>
          <p:nvPr/>
        </p:nvSpPr>
        <p:spPr>
          <a:xfrm>
            <a:off x="5211215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113" name="Rectangle 112"/>
          <p:cNvSpPr/>
          <p:nvPr/>
        </p:nvSpPr>
        <p:spPr>
          <a:xfrm>
            <a:off x="6886892" y="1988856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3200" dirty="0">
              <a:solidFill>
                <a:srgbClr val="000000"/>
              </a:solidFill>
              <a:effectLst/>
            </a:endParaRPr>
          </a:p>
        </p:txBody>
      </p:sp>
      <p:cxnSp>
        <p:nvCxnSpPr>
          <p:cNvPr id="114" name="Straight Connector 113"/>
          <p:cNvCxnSpPr>
            <a:stCxn id="108" idx="2"/>
            <a:endCxn id="102" idx="0"/>
          </p:cNvCxnSpPr>
          <p:nvPr/>
        </p:nvCxnSpPr>
        <p:spPr>
          <a:xfrm>
            <a:off x="1825677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09" idx="2"/>
            <a:endCxn id="103" idx="0"/>
          </p:cNvCxnSpPr>
          <p:nvPr/>
        </p:nvCxnSpPr>
        <p:spPr>
          <a:xfrm flipH="1">
            <a:off x="1825677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08" idx="2"/>
            <a:endCxn id="103" idx="0"/>
          </p:cNvCxnSpPr>
          <p:nvPr/>
        </p:nvCxnSpPr>
        <p:spPr>
          <a:xfrm>
            <a:off x="1825677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09" idx="2"/>
            <a:endCxn id="102" idx="0"/>
          </p:cNvCxnSpPr>
          <p:nvPr/>
        </p:nvCxnSpPr>
        <p:spPr>
          <a:xfrm>
            <a:off x="3501354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10" idx="2"/>
            <a:endCxn id="108" idx="0"/>
          </p:cNvCxnSpPr>
          <p:nvPr/>
        </p:nvCxnSpPr>
        <p:spPr>
          <a:xfrm>
            <a:off x="1825677" y="2610236"/>
            <a:ext cx="0" cy="1330636"/>
          </a:xfrm>
          <a:prstGeom prst="line">
            <a:avLst/>
          </a:prstGeom>
          <a:ln w="28575" cmpd="sng"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11" idx="2"/>
            <a:endCxn id="108" idx="0"/>
          </p:cNvCxnSpPr>
          <p:nvPr/>
        </p:nvCxnSpPr>
        <p:spPr>
          <a:xfrm flipH="1">
            <a:off x="1825677" y="2610236"/>
            <a:ext cx="1675677" cy="1330636"/>
          </a:xfrm>
          <a:prstGeom prst="line">
            <a:avLst/>
          </a:prstGeom>
          <a:ln w="28575" cmpd="sng"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112" idx="2"/>
            <a:endCxn id="109" idx="0"/>
          </p:cNvCxnSpPr>
          <p:nvPr/>
        </p:nvCxnSpPr>
        <p:spPr>
          <a:xfrm flipH="1">
            <a:off x="3501354" y="2610236"/>
            <a:ext cx="2142214" cy="1330636"/>
          </a:xfrm>
          <a:prstGeom prst="line">
            <a:avLst/>
          </a:prstGeom>
          <a:ln w="28575" cmpd="sng"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113" idx="2"/>
            <a:endCxn id="109" idx="0"/>
          </p:cNvCxnSpPr>
          <p:nvPr/>
        </p:nvCxnSpPr>
        <p:spPr>
          <a:xfrm flipH="1">
            <a:off x="3501354" y="2610236"/>
            <a:ext cx="3817891" cy="1330636"/>
          </a:xfrm>
          <a:prstGeom prst="line">
            <a:avLst/>
          </a:prstGeom>
          <a:ln w="28575" cmpd="sng"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/>
          <p:cNvCxnSpPr>
            <a:stCxn id="110" idx="2"/>
            <a:endCxn id="126" idx="0"/>
          </p:cNvCxnSpPr>
          <p:nvPr/>
        </p:nvCxnSpPr>
        <p:spPr>
          <a:xfrm>
            <a:off x="1825677" y="2610236"/>
            <a:ext cx="3817891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>
            <a:stCxn id="112" idx="2"/>
            <a:endCxn id="126" idx="0"/>
          </p:cNvCxnSpPr>
          <p:nvPr/>
        </p:nvCxnSpPr>
        <p:spPr>
          <a:xfrm>
            <a:off x="5643568" y="2610236"/>
            <a:ext cx="0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4" name="Rectangle 123"/>
          <p:cNvSpPr/>
          <p:nvPr/>
        </p:nvSpPr>
        <p:spPr>
          <a:xfrm>
            <a:off x="6886892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125" name="Rectangle 124"/>
          <p:cNvSpPr>
            <a:spLocks/>
          </p:cNvSpPr>
          <p:nvPr/>
        </p:nvSpPr>
        <p:spPr>
          <a:xfrm>
            <a:off x="5211215" y="5317684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126" name="Rectangle 125"/>
          <p:cNvSpPr/>
          <p:nvPr/>
        </p:nvSpPr>
        <p:spPr>
          <a:xfrm>
            <a:off x="5211215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127" name="Rectangle 126"/>
          <p:cNvSpPr/>
          <p:nvPr/>
        </p:nvSpPr>
        <p:spPr>
          <a:xfrm>
            <a:off x="6886892" y="3940872"/>
            <a:ext cx="864706" cy="621380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cxnSp>
        <p:nvCxnSpPr>
          <p:cNvPr id="128" name="Straight Connector 127"/>
          <p:cNvCxnSpPr>
            <a:stCxn id="126" idx="2"/>
            <a:endCxn id="124" idx="0"/>
          </p:cNvCxnSpPr>
          <p:nvPr/>
        </p:nvCxnSpPr>
        <p:spPr>
          <a:xfrm>
            <a:off x="5643568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27" idx="2"/>
            <a:endCxn id="125" idx="0"/>
          </p:cNvCxnSpPr>
          <p:nvPr/>
        </p:nvCxnSpPr>
        <p:spPr>
          <a:xfrm flipH="1">
            <a:off x="5643568" y="4562252"/>
            <a:ext cx="1675677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126" idx="2"/>
            <a:endCxn id="125" idx="0"/>
          </p:cNvCxnSpPr>
          <p:nvPr/>
        </p:nvCxnSpPr>
        <p:spPr>
          <a:xfrm>
            <a:off x="5643568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127" idx="2"/>
            <a:endCxn id="124" idx="0"/>
          </p:cNvCxnSpPr>
          <p:nvPr/>
        </p:nvCxnSpPr>
        <p:spPr>
          <a:xfrm>
            <a:off x="7319245" y="4562252"/>
            <a:ext cx="0" cy="75543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113" idx="2"/>
            <a:endCxn id="127" idx="0"/>
          </p:cNvCxnSpPr>
          <p:nvPr/>
        </p:nvCxnSpPr>
        <p:spPr>
          <a:xfrm>
            <a:off x="7319245" y="2610236"/>
            <a:ext cx="0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127" idx="0"/>
            <a:endCxn id="111" idx="2"/>
          </p:cNvCxnSpPr>
          <p:nvPr/>
        </p:nvCxnSpPr>
        <p:spPr>
          <a:xfrm flipH="1" flipV="1">
            <a:off x="3501354" y="2610236"/>
            <a:ext cx="3817891" cy="1330636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4311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208"/>
    </mc:Choice>
    <mc:Fallback xmlns="">
      <p:transition xmlns:p14="http://schemas.microsoft.com/office/powerpoint/2010/main" spd="slow" advTm="1720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Alternatives in AB </a:t>
            </a:r>
            <a:r>
              <a:rPr lang="en-US" dirty="0" err="1" smtClean="0"/>
              <a:t>FatTrees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4916672"/>
            <a:ext cx="5735562" cy="1209491"/>
          </a:xfrm>
        </p:spPr>
        <p:txBody>
          <a:bodyPr>
            <a:noAutofit/>
          </a:bodyPr>
          <a:lstStyle/>
          <a:p>
            <a:r>
              <a:rPr lang="en-US" sz="2400" dirty="0" smtClean="0"/>
              <a:t>More nodes have alternative, </a:t>
            </a:r>
            <a:r>
              <a:rPr lang="en-US" sz="2400" dirty="0"/>
              <a:t>d</a:t>
            </a:r>
            <a:r>
              <a:rPr lang="en-US" sz="2400" dirty="0" smtClean="0"/>
              <a:t>irect paths</a:t>
            </a:r>
          </a:p>
          <a:p>
            <a:r>
              <a:rPr lang="en-US" sz="2400" dirty="0" smtClean="0"/>
              <a:t>One hop away from node with an alternative</a:t>
            </a:r>
            <a:endParaRPr lang="en-US" sz="2400" dirty="0"/>
          </a:p>
        </p:txBody>
      </p:sp>
      <p:sp>
        <p:nvSpPr>
          <p:cNvPr id="10" name="Rectangle 9"/>
          <p:cNvSpPr>
            <a:spLocks noChangeAspect="1"/>
          </p:cNvSpPr>
          <p:nvPr/>
        </p:nvSpPr>
        <p:spPr>
          <a:xfrm>
            <a:off x="871523" y="135196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>
            <a:spLocks noChangeAspect="1"/>
          </p:cNvSpPr>
          <p:nvPr/>
        </p:nvSpPr>
        <p:spPr>
          <a:xfrm>
            <a:off x="1782070" y="135261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>
            <a:spLocks noChangeAspect="1"/>
          </p:cNvSpPr>
          <p:nvPr/>
        </p:nvSpPr>
        <p:spPr>
          <a:xfrm>
            <a:off x="2791429" y="135261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>
            <a:spLocks noChangeAspect="1"/>
          </p:cNvSpPr>
          <p:nvPr/>
        </p:nvSpPr>
        <p:spPr>
          <a:xfrm>
            <a:off x="3701976" y="1353271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>
            <a:spLocks noChangeAspect="1"/>
          </p:cNvSpPr>
          <p:nvPr/>
        </p:nvSpPr>
        <p:spPr>
          <a:xfrm>
            <a:off x="4800116" y="1353271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>
          <a:xfrm>
            <a:off x="5710664" y="135392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6720023" y="135392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>
            <a:spLocks noChangeAspect="1"/>
          </p:cNvSpPr>
          <p:nvPr/>
        </p:nvSpPr>
        <p:spPr>
          <a:xfrm>
            <a:off x="7630570" y="1354574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>
            <a:spLocks noChangeAspect="1"/>
          </p:cNvSpPr>
          <p:nvPr/>
        </p:nvSpPr>
        <p:spPr>
          <a:xfrm>
            <a:off x="868876" y="452063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rgbClr val="000000"/>
                </a:solidFill>
              </a:rPr>
              <a:t>dst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19" name="Rectangle 18"/>
          <p:cNvSpPr>
            <a:spLocks noChangeAspect="1"/>
          </p:cNvSpPr>
          <p:nvPr/>
        </p:nvSpPr>
        <p:spPr>
          <a:xfrm>
            <a:off x="1779423" y="452128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ChangeAspect="1"/>
          </p:cNvSpPr>
          <p:nvPr/>
        </p:nvSpPr>
        <p:spPr>
          <a:xfrm>
            <a:off x="2788782" y="452128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>
            <a:spLocks noChangeAspect="1"/>
          </p:cNvSpPr>
          <p:nvPr/>
        </p:nvSpPr>
        <p:spPr>
          <a:xfrm>
            <a:off x="3699329" y="4521941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>
            <a:spLocks noChangeAspect="1"/>
          </p:cNvSpPr>
          <p:nvPr/>
        </p:nvSpPr>
        <p:spPr>
          <a:xfrm>
            <a:off x="4797469" y="4521941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>
            <a:spLocks noChangeAspect="1"/>
          </p:cNvSpPr>
          <p:nvPr/>
        </p:nvSpPr>
        <p:spPr>
          <a:xfrm>
            <a:off x="5708017" y="452259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>
            <a:spLocks noChangeAspect="1"/>
          </p:cNvSpPr>
          <p:nvPr/>
        </p:nvSpPr>
        <p:spPr>
          <a:xfrm>
            <a:off x="6717376" y="452259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>
            <a:spLocks noChangeAspect="1"/>
          </p:cNvSpPr>
          <p:nvPr/>
        </p:nvSpPr>
        <p:spPr>
          <a:xfrm>
            <a:off x="7627923" y="4523244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rgbClr val="000000"/>
                </a:solidFill>
              </a:rPr>
              <a:t>src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26" name="Rectangle 25"/>
          <p:cNvSpPr>
            <a:spLocks noChangeAspect="1"/>
          </p:cNvSpPr>
          <p:nvPr/>
        </p:nvSpPr>
        <p:spPr>
          <a:xfrm>
            <a:off x="871523" y="3654696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>
            <a:spLocks noChangeAspect="1"/>
          </p:cNvSpPr>
          <p:nvPr/>
        </p:nvSpPr>
        <p:spPr>
          <a:xfrm>
            <a:off x="1782070" y="365534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>
            <a:spLocks noChangeAspect="1"/>
          </p:cNvSpPr>
          <p:nvPr/>
        </p:nvSpPr>
        <p:spPr>
          <a:xfrm>
            <a:off x="2791429" y="365534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3701976" y="365599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>
            <a:spLocks noChangeAspect="1"/>
          </p:cNvSpPr>
          <p:nvPr/>
        </p:nvSpPr>
        <p:spPr>
          <a:xfrm>
            <a:off x="4800116" y="365599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>
            <a:spLocks noChangeAspect="1"/>
          </p:cNvSpPr>
          <p:nvPr/>
        </p:nvSpPr>
        <p:spPr>
          <a:xfrm>
            <a:off x="5710664" y="365665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/>
          <p:cNvSpPr>
            <a:spLocks noChangeAspect="1"/>
          </p:cNvSpPr>
          <p:nvPr/>
        </p:nvSpPr>
        <p:spPr>
          <a:xfrm>
            <a:off x="6720023" y="365665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7630570" y="365730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spect="1"/>
          </p:cNvSpPr>
          <p:nvPr/>
        </p:nvSpPr>
        <p:spPr>
          <a:xfrm>
            <a:off x="880781" y="261661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>
            <a:spLocks noChangeAspect="1"/>
          </p:cNvSpPr>
          <p:nvPr/>
        </p:nvSpPr>
        <p:spPr>
          <a:xfrm>
            <a:off x="1791328" y="261726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>
            <a:spLocks noChangeAspect="1"/>
          </p:cNvSpPr>
          <p:nvPr/>
        </p:nvSpPr>
        <p:spPr>
          <a:xfrm>
            <a:off x="2800687" y="261726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>
            <a:spLocks noChangeAspect="1"/>
          </p:cNvSpPr>
          <p:nvPr/>
        </p:nvSpPr>
        <p:spPr>
          <a:xfrm>
            <a:off x="3711234" y="2617914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 noChangeAspect="1"/>
          </p:cNvSpPr>
          <p:nvPr/>
        </p:nvSpPr>
        <p:spPr>
          <a:xfrm>
            <a:off x="4809374" y="2617914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>
            <a:spLocks noChangeAspect="1"/>
          </p:cNvSpPr>
          <p:nvPr/>
        </p:nvSpPr>
        <p:spPr>
          <a:xfrm>
            <a:off x="5719922" y="261856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>
            <a:spLocks noChangeAspect="1"/>
          </p:cNvSpPr>
          <p:nvPr/>
        </p:nvSpPr>
        <p:spPr>
          <a:xfrm>
            <a:off x="6729281" y="261856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>
            <a:spLocks noChangeAspect="1"/>
          </p:cNvSpPr>
          <p:nvPr/>
        </p:nvSpPr>
        <p:spPr>
          <a:xfrm>
            <a:off x="7639828" y="261921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2" name="Straight Connector 41"/>
          <p:cNvCxnSpPr>
            <a:stCxn id="18" idx="0"/>
            <a:endCxn id="26" idx="2"/>
          </p:cNvCxnSpPr>
          <p:nvPr/>
        </p:nvCxnSpPr>
        <p:spPr>
          <a:xfrm flipV="1">
            <a:off x="1181763" y="4048124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>
            <a:stCxn id="18" idx="0"/>
            <a:endCxn id="27" idx="2"/>
          </p:cNvCxnSpPr>
          <p:nvPr/>
        </p:nvCxnSpPr>
        <p:spPr>
          <a:xfrm flipV="1">
            <a:off x="1181763" y="4048776"/>
            <a:ext cx="913194" cy="4718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19" idx="0"/>
            <a:endCxn id="26" idx="2"/>
          </p:cNvCxnSpPr>
          <p:nvPr/>
        </p:nvCxnSpPr>
        <p:spPr>
          <a:xfrm flipH="1" flipV="1">
            <a:off x="1184410" y="4048124"/>
            <a:ext cx="907900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19" idx="0"/>
            <a:endCxn id="27" idx="2"/>
          </p:cNvCxnSpPr>
          <p:nvPr/>
        </p:nvCxnSpPr>
        <p:spPr>
          <a:xfrm flipV="1">
            <a:off x="2092310" y="4048776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0" idx="0"/>
            <a:endCxn id="28" idx="2"/>
          </p:cNvCxnSpPr>
          <p:nvPr/>
        </p:nvCxnSpPr>
        <p:spPr>
          <a:xfrm flipV="1">
            <a:off x="3101669" y="4048776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20" idx="0"/>
            <a:endCxn id="29" idx="2"/>
          </p:cNvCxnSpPr>
          <p:nvPr/>
        </p:nvCxnSpPr>
        <p:spPr>
          <a:xfrm flipV="1">
            <a:off x="3101669" y="4049427"/>
            <a:ext cx="913194" cy="47186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1" idx="0"/>
            <a:endCxn id="28" idx="2"/>
          </p:cNvCxnSpPr>
          <p:nvPr/>
        </p:nvCxnSpPr>
        <p:spPr>
          <a:xfrm flipH="1" flipV="1">
            <a:off x="3104316" y="4048776"/>
            <a:ext cx="907900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1" idx="0"/>
            <a:endCxn id="29" idx="2"/>
          </p:cNvCxnSpPr>
          <p:nvPr/>
        </p:nvCxnSpPr>
        <p:spPr>
          <a:xfrm flipV="1">
            <a:off x="4012216" y="4049427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22" idx="0"/>
            <a:endCxn id="30" idx="2"/>
          </p:cNvCxnSpPr>
          <p:nvPr/>
        </p:nvCxnSpPr>
        <p:spPr>
          <a:xfrm flipV="1">
            <a:off x="5110356" y="4049427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2" idx="0"/>
            <a:endCxn id="31" idx="2"/>
          </p:cNvCxnSpPr>
          <p:nvPr/>
        </p:nvCxnSpPr>
        <p:spPr>
          <a:xfrm flipV="1">
            <a:off x="5110356" y="4050078"/>
            <a:ext cx="913195" cy="4718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23" idx="0"/>
            <a:endCxn id="30" idx="2"/>
          </p:cNvCxnSpPr>
          <p:nvPr/>
        </p:nvCxnSpPr>
        <p:spPr>
          <a:xfrm flipH="1" flipV="1">
            <a:off x="5113003" y="4049427"/>
            <a:ext cx="907901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3" idx="0"/>
            <a:endCxn id="31" idx="2"/>
          </p:cNvCxnSpPr>
          <p:nvPr/>
        </p:nvCxnSpPr>
        <p:spPr>
          <a:xfrm flipV="1">
            <a:off x="6020904" y="4050078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24" idx="0"/>
            <a:endCxn id="32" idx="2"/>
          </p:cNvCxnSpPr>
          <p:nvPr/>
        </p:nvCxnSpPr>
        <p:spPr>
          <a:xfrm flipV="1">
            <a:off x="7030263" y="4050078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24" idx="0"/>
            <a:endCxn id="33" idx="2"/>
          </p:cNvCxnSpPr>
          <p:nvPr/>
        </p:nvCxnSpPr>
        <p:spPr>
          <a:xfrm flipV="1">
            <a:off x="7030263" y="4050730"/>
            <a:ext cx="913194" cy="47186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25" idx="0"/>
            <a:endCxn id="32" idx="2"/>
          </p:cNvCxnSpPr>
          <p:nvPr/>
        </p:nvCxnSpPr>
        <p:spPr>
          <a:xfrm flipH="1" flipV="1">
            <a:off x="7032910" y="4050078"/>
            <a:ext cx="907900" cy="4731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5" idx="0"/>
            <a:endCxn id="33" idx="2"/>
          </p:cNvCxnSpPr>
          <p:nvPr/>
        </p:nvCxnSpPr>
        <p:spPr>
          <a:xfrm flipV="1">
            <a:off x="7940810" y="4050730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26" idx="0"/>
            <a:endCxn id="34" idx="2"/>
          </p:cNvCxnSpPr>
          <p:nvPr/>
        </p:nvCxnSpPr>
        <p:spPr>
          <a:xfrm flipV="1">
            <a:off x="1184410" y="3010038"/>
            <a:ext cx="9258" cy="644658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35" idx="2"/>
            <a:endCxn id="26" idx="0"/>
          </p:cNvCxnSpPr>
          <p:nvPr/>
        </p:nvCxnSpPr>
        <p:spPr>
          <a:xfrm flipH="1">
            <a:off x="1184410" y="3010690"/>
            <a:ext cx="919805" cy="644006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7" idx="0"/>
            <a:endCxn id="36" idx="2"/>
          </p:cNvCxnSpPr>
          <p:nvPr/>
        </p:nvCxnSpPr>
        <p:spPr>
          <a:xfrm flipV="1">
            <a:off x="2094957" y="3010690"/>
            <a:ext cx="1018617" cy="644658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27" idx="0"/>
            <a:endCxn id="37" idx="2"/>
          </p:cNvCxnSpPr>
          <p:nvPr/>
        </p:nvCxnSpPr>
        <p:spPr>
          <a:xfrm flipV="1">
            <a:off x="2094957" y="3011342"/>
            <a:ext cx="1929164" cy="644006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28" idx="0"/>
            <a:endCxn id="34" idx="2"/>
          </p:cNvCxnSpPr>
          <p:nvPr/>
        </p:nvCxnSpPr>
        <p:spPr>
          <a:xfrm flipH="1" flipV="1">
            <a:off x="1193668" y="3010038"/>
            <a:ext cx="1910648" cy="64531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8" idx="0"/>
            <a:endCxn id="36" idx="2"/>
          </p:cNvCxnSpPr>
          <p:nvPr/>
        </p:nvCxnSpPr>
        <p:spPr>
          <a:xfrm flipV="1">
            <a:off x="3104316" y="3010690"/>
            <a:ext cx="9258" cy="644658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9" idx="0"/>
            <a:endCxn id="35" idx="2"/>
          </p:cNvCxnSpPr>
          <p:nvPr/>
        </p:nvCxnSpPr>
        <p:spPr>
          <a:xfrm flipH="1" flipV="1">
            <a:off x="2104215" y="3010690"/>
            <a:ext cx="1910648" cy="64530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29" idx="0"/>
            <a:endCxn id="37" idx="2"/>
          </p:cNvCxnSpPr>
          <p:nvPr/>
        </p:nvCxnSpPr>
        <p:spPr>
          <a:xfrm flipV="1">
            <a:off x="4014863" y="3011342"/>
            <a:ext cx="9258" cy="644657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38" idx="2"/>
            <a:endCxn id="30" idx="0"/>
          </p:cNvCxnSpPr>
          <p:nvPr/>
        </p:nvCxnSpPr>
        <p:spPr>
          <a:xfrm flipH="1">
            <a:off x="5113003" y="3011342"/>
            <a:ext cx="9258" cy="644657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39" idx="2"/>
            <a:endCxn id="30" idx="0"/>
          </p:cNvCxnSpPr>
          <p:nvPr/>
        </p:nvCxnSpPr>
        <p:spPr>
          <a:xfrm flipH="1">
            <a:off x="5113003" y="3011993"/>
            <a:ext cx="919806" cy="644006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32" idx="0"/>
            <a:endCxn id="38" idx="2"/>
          </p:cNvCxnSpPr>
          <p:nvPr/>
        </p:nvCxnSpPr>
        <p:spPr>
          <a:xfrm flipH="1" flipV="1">
            <a:off x="5122261" y="3011342"/>
            <a:ext cx="1910649" cy="645308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32" idx="0"/>
            <a:endCxn id="40" idx="2"/>
          </p:cNvCxnSpPr>
          <p:nvPr/>
        </p:nvCxnSpPr>
        <p:spPr>
          <a:xfrm flipV="1">
            <a:off x="7032910" y="3011993"/>
            <a:ext cx="9258" cy="644657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31" idx="0"/>
            <a:endCxn id="40" idx="2"/>
          </p:cNvCxnSpPr>
          <p:nvPr/>
        </p:nvCxnSpPr>
        <p:spPr>
          <a:xfrm flipV="1">
            <a:off x="6023551" y="3011993"/>
            <a:ext cx="1018617" cy="644657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31" idx="0"/>
            <a:endCxn id="41" idx="2"/>
          </p:cNvCxnSpPr>
          <p:nvPr/>
        </p:nvCxnSpPr>
        <p:spPr>
          <a:xfrm flipV="1">
            <a:off x="6023551" y="3012645"/>
            <a:ext cx="1929164" cy="64400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33" idx="0"/>
            <a:endCxn id="39" idx="2"/>
          </p:cNvCxnSpPr>
          <p:nvPr/>
        </p:nvCxnSpPr>
        <p:spPr>
          <a:xfrm flipH="1" flipV="1">
            <a:off x="6032809" y="3011993"/>
            <a:ext cx="1910648" cy="64530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33" idx="0"/>
            <a:endCxn id="41" idx="2"/>
          </p:cNvCxnSpPr>
          <p:nvPr/>
        </p:nvCxnSpPr>
        <p:spPr>
          <a:xfrm flipV="1">
            <a:off x="7943457" y="3012645"/>
            <a:ext cx="9258" cy="644657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34" idx="0"/>
            <a:endCxn id="10" idx="2"/>
          </p:cNvCxnSpPr>
          <p:nvPr/>
        </p:nvCxnSpPr>
        <p:spPr>
          <a:xfrm flipH="1" flipV="1">
            <a:off x="1184410" y="1745395"/>
            <a:ext cx="9258" cy="8712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11" idx="2"/>
            <a:endCxn id="34" idx="0"/>
          </p:cNvCxnSpPr>
          <p:nvPr/>
        </p:nvCxnSpPr>
        <p:spPr>
          <a:xfrm flipH="1">
            <a:off x="1193668" y="1746047"/>
            <a:ext cx="901289" cy="870563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36" idx="0"/>
            <a:endCxn id="14" idx="2"/>
          </p:cNvCxnSpPr>
          <p:nvPr/>
        </p:nvCxnSpPr>
        <p:spPr>
          <a:xfrm flipV="1">
            <a:off x="3113574" y="1746699"/>
            <a:ext cx="1999429" cy="870563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36" idx="0"/>
            <a:endCxn id="15" idx="2"/>
          </p:cNvCxnSpPr>
          <p:nvPr/>
        </p:nvCxnSpPr>
        <p:spPr>
          <a:xfrm flipV="1">
            <a:off x="3113574" y="1747350"/>
            <a:ext cx="2909977" cy="869912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35" idx="0"/>
            <a:endCxn id="12" idx="2"/>
          </p:cNvCxnSpPr>
          <p:nvPr/>
        </p:nvCxnSpPr>
        <p:spPr>
          <a:xfrm flipV="1">
            <a:off x="2104215" y="1746047"/>
            <a:ext cx="1000101" cy="8712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35" idx="0"/>
            <a:endCxn id="13" idx="2"/>
          </p:cNvCxnSpPr>
          <p:nvPr/>
        </p:nvCxnSpPr>
        <p:spPr>
          <a:xfrm flipV="1">
            <a:off x="2104215" y="1746699"/>
            <a:ext cx="1910648" cy="870563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37" idx="0"/>
            <a:endCxn id="16" idx="2"/>
          </p:cNvCxnSpPr>
          <p:nvPr/>
        </p:nvCxnSpPr>
        <p:spPr>
          <a:xfrm flipV="1">
            <a:off x="4024121" y="1747350"/>
            <a:ext cx="3008789" cy="870564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37" idx="0"/>
            <a:endCxn id="17" idx="2"/>
          </p:cNvCxnSpPr>
          <p:nvPr/>
        </p:nvCxnSpPr>
        <p:spPr>
          <a:xfrm flipV="1">
            <a:off x="4024121" y="1748002"/>
            <a:ext cx="3919336" cy="869912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38" idx="0"/>
            <a:endCxn id="14" idx="2"/>
          </p:cNvCxnSpPr>
          <p:nvPr/>
        </p:nvCxnSpPr>
        <p:spPr>
          <a:xfrm flipH="1" flipV="1">
            <a:off x="5113003" y="1746699"/>
            <a:ext cx="9258" cy="871215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38" idx="0"/>
            <a:endCxn id="10" idx="2"/>
          </p:cNvCxnSpPr>
          <p:nvPr/>
        </p:nvCxnSpPr>
        <p:spPr>
          <a:xfrm flipH="1" flipV="1">
            <a:off x="1184410" y="1745395"/>
            <a:ext cx="3937851" cy="87251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40" idx="0"/>
            <a:endCxn id="12" idx="2"/>
          </p:cNvCxnSpPr>
          <p:nvPr/>
        </p:nvCxnSpPr>
        <p:spPr>
          <a:xfrm flipH="1" flipV="1">
            <a:off x="3104316" y="1746047"/>
            <a:ext cx="3937852" cy="872518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40" idx="0"/>
            <a:endCxn id="16" idx="2"/>
          </p:cNvCxnSpPr>
          <p:nvPr/>
        </p:nvCxnSpPr>
        <p:spPr>
          <a:xfrm flipH="1" flipV="1">
            <a:off x="7032910" y="1747350"/>
            <a:ext cx="9258" cy="871215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39" idx="0"/>
            <a:endCxn id="11" idx="2"/>
          </p:cNvCxnSpPr>
          <p:nvPr/>
        </p:nvCxnSpPr>
        <p:spPr>
          <a:xfrm flipH="1" flipV="1">
            <a:off x="2094957" y="1746047"/>
            <a:ext cx="3937852" cy="872518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39" idx="0"/>
            <a:endCxn id="15" idx="2"/>
          </p:cNvCxnSpPr>
          <p:nvPr/>
        </p:nvCxnSpPr>
        <p:spPr>
          <a:xfrm flipH="1" flipV="1">
            <a:off x="6023551" y="1747350"/>
            <a:ext cx="9258" cy="871215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41" idx="0"/>
            <a:endCxn id="13" idx="2"/>
          </p:cNvCxnSpPr>
          <p:nvPr/>
        </p:nvCxnSpPr>
        <p:spPr>
          <a:xfrm flipH="1" flipV="1">
            <a:off x="4014863" y="1746699"/>
            <a:ext cx="3937852" cy="872518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41" idx="0"/>
            <a:endCxn id="17" idx="2"/>
          </p:cNvCxnSpPr>
          <p:nvPr/>
        </p:nvCxnSpPr>
        <p:spPr>
          <a:xfrm flipH="1" flipV="1">
            <a:off x="7943457" y="1748002"/>
            <a:ext cx="9258" cy="871215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0" name="Multiply 89"/>
          <p:cNvSpPr/>
          <p:nvPr/>
        </p:nvSpPr>
        <p:spPr>
          <a:xfrm>
            <a:off x="892710" y="3562704"/>
            <a:ext cx="589280" cy="568960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3" name="Rectangle 92"/>
          <p:cNvSpPr>
            <a:spLocks noChangeAspect="1"/>
          </p:cNvSpPr>
          <p:nvPr/>
        </p:nvSpPr>
        <p:spPr>
          <a:xfrm>
            <a:off x="880971" y="2616610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94" name="Rectangle 93"/>
          <p:cNvSpPr>
            <a:spLocks noChangeAspect="1"/>
          </p:cNvSpPr>
          <p:nvPr/>
        </p:nvSpPr>
        <p:spPr>
          <a:xfrm>
            <a:off x="1791328" y="2616610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95" name="Rectangle 94"/>
          <p:cNvSpPr>
            <a:spLocks noChangeAspect="1"/>
          </p:cNvSpPr>
          <p:nvPr/>
        </p:nvSpPr>
        <p:spPr>
          <a:xfrm>
            <a:off x="868876" y="1351967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96" name="Rectangle 95"/>
          <p:cNvSpPr>
            <a:spLocks noChangeAspect="1"/>
          </p:cNvSpPr>
          <p:nvPr/>
        </p:nvSpPr>
        <p:spPr>
          <a:xfrm>
            <a:off x="1779423" y="1351967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97" name="Rectangle 96"/>
          <p:cNvSpPr>
            <a:spLocks noChangeAspect="1"/>
          </p:cNvSpPr>
          <p:nvPr/>
        </p:nvSpPr>
        <p:spPr>
          <a:xfrm>
            <a:off x="2794168" y="1351967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98" name="Rectangle 97"/>
          <p:cNvSpPr>
            <a:spLocks noChangeAspect="1"/>
          </p:cNvSpPr>
          <p:nvPr/>
        </p:nvSpPr>
        <p:spPr>
          <a:xfrm>
            <a:off x="3699329" y="1351967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</a:endParaRPr>
          </a:p>
        </p:txBody>
      </p:sp>
      <p:sp>
        <p:nvSpPr>
          <p:cNvPr id="99" name="Rectangle 98"/>
          <p:cNvSpPr>
            <a:spLocks noChangeAspect="1"/>
          </p:cNvSpPr>
          <p:nvPr/>
        </p:nvSpPr>
        <p:spPr>
          <a:xfrm>
            <a:off x="4810276" y="2619217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>
            <a:spLocks noChangeAspect="1"/>
          </p:cNvSpPr>
          <p:nvPr/>
        </p:nvSpPr>
        <p:spPr>
          <a:xfrm>
            <a:off x="5719922" y="2619217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>
            <a:spLocks noChangeAspect="1"/>
          </p:cNvSpPr>
          <p:nvPr/>
        </p:nvSpPr>
        <p:spPr>
          <a:xfrm>
            <a:off x="4803811" y="3654696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>
            <a:spLocks noChangeAspect="1"/>
          </p:cNvSpPr>
          <p:nvPr/>
        </p:nvSpPr>
        <p:spPr>
          <a:xfrm>
            <a:off x="6717376" y="3654696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>
            <a:spLocks noChangeAspect="1"/>
          </p:cNvSpPr>
          <p:nvPr/>
        </p:nvSpPr>
        <p:spPr>
          <a:xfrm>
            <a:off x="4797469" y="4520637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>
            <a:spLocks noChangeAspect="1"/>
          </p:cNvSpPr>
          <p:nvPr/>
        </p:nvSpPr>
        <p:spPr>
          <a:xfrm>
            <a:off x="5710664" y="4523244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>
            <a:spLocks noChangeAspect="1"/>
          </p:cNvSpPr>
          <p:nvPr/>
        </p:nvSpPr>
        <p:spPr>
          <a:xfrm>
            <a:off x="6717376" y="4520637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>
            <a:spLocks noChangeAspect="1"/>
          </p:cNvSpPr>
          <p:nvPr/>
        </p:nvSpPr>
        <p:spPr>
          <a:xfrm>
            <a:off x="7628635" y="4522592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rgbClr val="000000"/>
                </a:solidFill>
              </a:rPr>
              <a:t>src</a:t>
            </a:r>
            <a:endParaRPr lang="en-US" sz="2600" dirty="0">
              <a:solidFill>
                <a:srgbClr val="000000"/>
              </a:solidFill>
            </a:endParaRPr>
          </a:p>
        </p:txBody>
      </p:sp>
      <p:sp>
        <p:nvSpPr>
          <p:cNvPr id="116" name="Rectangle 115"/>
          <p:cNvSpPr>
            <a:spLocks noChangeAspect="1"/>
          </p:cNvSpPr>
          <p:nvPr/>
        </p:nvSpPr>
        <p:spPr>
          <a:xfrm>
            <a:off x="6729281" y="2619217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>
            <a:spLocks noChangeAspect="1"/>
          </p:cNvSpPr>
          <p:nvPr/>
        </p:nvSpPr>
        <p:spPr>
          <a:xfrm>
            <a:off x="7640730" y="2621895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>
            <a:spLocks noChangeAspect="1"/>
          </p:cNvSpPr>
          <p:nvPr/>
        </p:nvSpPr>
        <p:spPr>
          <a:xfrm>
            <a:off x="5710664" y="3655348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>
            <a:spLocks noChangeAspect="1"/>
          </p:cNvSpPr>
          <p:nvPr/>
        </p:nvSpPr>
        <p:spPr>
          <a:xfrm>
            <a:off x="7627923" y="3659980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>
            <a:spLocks noChangeAspect="1"/>
          </p:cNvSpPr>
          <p:nvPr/>
        </p:nvSpPr>
        <p:spPr>
          <a:xfrm>
            <a:off x="2788782" y="3657302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Rectangle 120"/>
          <p:cNvSpPr>
            <a:spLocks noChangeAspect="1"/>
          </p:cNvSpPr>
          <p:nvPr/>
        </p:nvSpPr>
        <p:spPr>
          <a:xfrm>
            <a:off x="3699329" y="3654696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" name="Rectangle 121"/>
          <p:cNvSpPr>
            <a:spLocks noChangeAspect="1"/>
          </p:cNvSpPr>
          <p:nvPr/>
        </p:nvSpPr>
        <p:spPr>
          <a:xfrm>
            <a:off x="2788782" y="4537582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3" name="Rectangle 122"/>
          <p:cNvSpPr>
            <a:spLocks noChangeAspect="1"/>
          </p:cNvSpPr>
          <p:nvPr/>
        </p:nvSpPr>
        <p:spPr>
          <a:xfrm>
            <a:off x="3711234" y="4537582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>
            <a:spLocks/>
          </p:cNvSpPr>
          <p:nvPr/>
        </p:nvSpPr>
        <p:spPr>
          <a:xfrm>
            <a:off x="6297071" y="5196887"/>
            <a:ext cx="534073" cy="317045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109" name="Rectangle 108"/>
          <p:cNvSpPr>
            <a:spLocks noChangeAspect="1"/>
          </p:cNvSpPr>
          <p:nvPr/>
        </p:nvSpPr>
        <p:spPr>
          <a:xfrm>
            <a:off x="6297071" y="5642373"/>
            <a:ext cx="534073" cy="31711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TextBox 109"/>
          <p:cNvSpPr txBox="1"/>
          <p:nvPr/>
        </p:nvSpPr>
        <p:spPr>
          <a:xfrm>
            <a:off x="6851010" y="5148507"/>
            <a:ext cx="25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 direct path</a:t>
            </a:r>
            <a:endParaRPr lang="en-US" sz="2000" dirty="0"/>
          </a:p>
        </p:txBody>
      </p:sp>
      <p:sp>
        <p:nvSpPr>
          <p:cNvPr id="111" name="TextBox 110"/>
          <p:cNvSpPr txBox="1"/>
          <p:nvPr/>
        </p:nvSpPr>
        <p:spPr>
          <a:xfrm>
            <a:off x="6851009" y="5586498"/>
            <a:ext cx="21176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Has alternate path</a:t>
            </a:r>
            <a:endParaRPr lang="en-US" sz="20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72142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1173"/>
    </mc:Choice>
    <mc:Fallback xmlns="">
      <p:transition xmlns:p14="http://schemas.microsoft.com/office/powerpoint/2010/main" spd="slow" advTm="41173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" grpId="0" animBg="1"/>
      <p:bldP spid="93" grpId="0" animBg="1"/>
      <p:bldP spid="94" grpId="0" animBg="1"/>
      <p:bldP spid="95" grpId="0" animBg="1"/>
      <p:bldP spid="96" grpId="0" animBg="1"/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08" grpId="0" animBg="1"/>
      <p:bldP spid="109" grpId="0" animBg="1"/>
      <p:bldP spid="110" grpId="0"/>
      <p:bldP spid="11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Cascaded Failover Protocols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1773" y="1778000"/>
            <a:ext cx="7549845" cy="4348163"/>
          </a:xfrm>
        </p:spPr>
        <p:txBody>
          <a:bodyPr anchor="ctr">
            <a:normAutofit/>
          </a:bodyPr>
          <a:lstStyle/>
          <a:p>
            <a:r>
              <a:rPr lang="en-US" sz="3600" dirty="0" smtClean="0"/>
              <a:t>A local rerouting mechanism</a:t>
            </a:r>
          </a:p>
          <a:p>
            <a:pPr lvl="1"/>
            <a:r>
              <a:rPr lang="en-US" dirty="0"/>
              <a:t>I</a:t>
            </a:r>
            <a:r>
              <a:rPr lang="en-US" dirty="0" smtClean="0"/>
              <a:t>mmediate restoration</a:t>
            </a:r>
          </a:p>
          <a:p>
            <a:r>
              <a:rPr lang="en-US" sz="3600" dirty="0" smtClean="0"/>
              <a:t>A pushback notification scheme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estore direct paths</a:t>
            </a:r>
          </a:p>
          <a:p>
            <a:r>
              <a:rPr lang="en-US" sz="3600" dirty="0" smtClean="0"/>
              <a:t>An epoch-based centralized scheduler</a:t>
            </a:r>
          </a:p>
          <a:p>
            <a:pPr lvl="1"/>
            <a:r>
              <a:rPr lang="en-US" dirty="0" smtClean="0"/>
              <a:t>globally re-optimizes traffic</a:t>
            </a:r>
          </a:p>
          <a:p>
            <a:endParaRPr lang="en-US" sz="3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8" name="Chevron 7"/>
          <p:cNvSpPr/>
          <p:nvPr/>
        </p:nvSpPr>
        <p:spPr>
          <a:xfrm rot="5400000">
            <a:off x="249162" y="1986039"/>
            <a:ext cx="1250648" cy="834573"/>
          </a:xfrm>
          <a:prstGeom prst="chevr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</a:rPr>
              <a:t>μs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9" name="Chevron 8"/>
          <p:cNvSpPr/>
          <p:nvPr/>
        </p:nvSpPr>
        <p:spPr>
          <a:xfrm rot="5400000">
            <a:off x="249161" y="3207660"/>
            <a:ext cx="1250648" cy="834573"/>
          </a:xfrm>
          <a:prstGeom prst="chevr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dirty="0" err="1" smtClean="0">
                <a:solidFill>
                  <a:schemeClr val="bg1"/>
                </a:solidFill>
              </a:rPr>
              <a:t>ms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10" name="Chevron 9"/>
          <p:cNvSpPr/>
          <p:nvPr/>
        </p:nvSpPr>
        <p:spPr>
          <a:xfrm rot="5400000">
            <a:off x="249161" y="4448631"/>
            <a:ext cx="1250648" cy="834573"/>
          </a:xfrm>
          <a:prstGeom prst="chevron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800" dirty="0" smtClean="0">
                <a:solidFill>
                  <a:schemeClr val="bg1"/>
                </a:solidFill>
              </a:rPr>
              <a:t>s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7484"/>
    </mc:Choice>
    <mc:Fallback xmlns="">
      <p:transition xmlns:p14="http://schemas.microsoft.com/office/powerpoint/2010/main" spd="slow" advTm="37484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Local Rerouting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870067"/>
            <a:ext cx="8229600" cy="1256095"/>
          </a:xfrm>
        </p:spPr>
        <p:txBody>
          <a:bodyPr>
            <a:normAutofit/>
          </a:bodyPr>
          <a:lstStyle/>
          <a:p>
            <a:r>
              <a:rPr lang="en-US" dirty="0" smtClean="0"/>
              <a:t>Route to a sibling in an opposite-type </a:t>
            </a:r>
            <a:r>
              <a:rPr lang="en-US" dirty="0" err="1" smtClean="0"/>
              <a:t>subtree</a:t>
            </a:r>
            <a:endParaRPr lang="en-US" dirty="0" smtClean="0"/>
          </a:p>
          <a:p>
            <a:r>
              <a:rPr lang="en-US" dirty="0" smtClean="0"/>
              <a:t>Immediate, local rerouting around the failure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3720" y="1417637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70681" y="1417636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170983" y="1417637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306998" y="1417638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103959" y="1417637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904261" y="1417638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437374" y="1417639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234335" y="1417638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034637" y="1417639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3720" y="3201160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370681" y="3201159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170983" y="3201160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306998" y="320116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103959" y="3201160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904261" y="320116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437374" y="320116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234335" y="320116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34637" y="320116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73720" y="438861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effectLst/>
              </a:rPr>
              <a:t>dst</a:t>
            </a:r>
            <a:endParaRPr lang="en-US" sz="2800" dirty="0">
              <a:solidFill>
                <a:schemeClr val="tx1"/>
              </a:solidFill>
              <a:effectLst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370681" y="438861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170983" y="438861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306998" y="4388613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103959" y="438861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904261" y="4388613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437374" y="4388614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234335" y="4388613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034637" y="4388614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cxnSp>
        <p:nvCxnSpPr>
          <p:cNvPr id="62" name="Straight Connector 61"/>
          <p:cNvCxnSpPr>
            <a:stCxn id="44" idx="2"/>
            <a:endCxn id="53" idx="0"/>
          </p:cNvCxnSpPr>
          <p:nvPr/>
        </p:nvCxnSpPr>
        <p:spPr>
          <a:xfrm>
            <a:off x="912556" y="3682615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45" idx="2"/>
            <a:endCxn id="54" idx="0"/>
          </p:cNvCxnSpPr>
          <p:nvPr/>
        </p:nvCxnSpPr>
        <p:spPr>
          <a:xfrm>
            <a:off x="1709517" y="3682614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6" idx="2"/>
            <a:endCxn id="55" idx="0"/>
          </p:cNvCxnSpPr>
          <p:nvPr/>
        </p:nvCxnSpPr>
        <p:spPr>
          <a:xfrm>
            <a:off x="2509819" y="3682615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44" idx="2"/>
            <a:endCxn id="54" idx="0"/>
          </p:cNvCxnSpPr>
          <p:nvPr/>
        </p:nvCxnSpPr>
        <p:spPr>
          <a:xfrm>
            <a:off x="912556" y="3682615"/>
            <a:ext cx="796961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44" idx="2"/>
            <a:endCxn id="55" idx="0"/>
          </p:cNvCxnSpPr>
          <p:nvPr/>
        </p:nvCxnSpPr>
        <p:spPr>
          <a:xfrm>
            <a:off x="912556" y="3682615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5" idx="2"/>
            <a:endCxn id="53" idx="0"/>
          </p:cNvCxnSpPr>
          <p:nvPr/>
        </p:nvCxnSpPr>
        <p:spPr>
          <a:xfrm flipH="1">
            <a:off x="912556" y="3682614"/>
            <a:ext cx="796961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46" idx="2"/>
            <a:endCxn id="53" idx="0"/>
          </p:cNvCxnSpPr>
          <p:nvPr/>
        </p:nvCxnSpPr>
        <p:spPr>
          <a:xfrm flipH="1">
            <a:off x="912556" y="3682615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46" idx="2"/>
            <a:endCxn id="54" idx="0"/>
          </p:cNvCxnSpPr>
          <p:nvPr/>
        </p:nvCxnSpPr>
        <p:spPr>
          <a:xfrm flipH="1">
            <a:off x="1709517" y="3682615"/>
            <a:ext cx="800302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45" idx="2"/>
            <a:endCxn id="55" idx="0"/>
          </p:cNvCxnSpPr>
          <p:nvPr/>
        </p:nvCxnSpPr>
        <p:spPr>
          <a:xfrm>
            <a:off x="1709517" y="3682614"/>
            <a:ext cx="800302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776210" y="3682614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776210" y="3682614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50" idx="2"/>
            <a:endCxn id="60" idx="0"/>
          </p:cNvCxnSpPr>
          <p:nvPr/>
        </p:nvCxnSpPr>
        <p:spPr>
          <a:xfrm>
            <a:off x="3776210" y="3682617"/>
            <a:ext cx="796961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4573171" y="3682614"/>
            <a:ext cx="800302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61" idx="0"/>
          </p:cNvCxnSpPr>
          <p:nvPr/>
        </p:nvCxnSpPr>
        <p:spPr>
          <a:xfrm>
            <a:off x="5373473" y="3682614"/>
            <a:ext cx="0" cy="70600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573171" y="3682613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3776210" y="3682613"/>
            <a:ext cx="796961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4573171" y="3682613"/>
            <a:ext cx="800302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3776210" y="3682614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47" idx="2"/>
            <a:endCxn id="56" idx="0"/>
          </p:cNvCxnSpPr>
          <p:nvPr/>
        </p:nvCxnSpPr>
        <p:spPr>
          <a:xfrm>
            <a:off x="6645834" y="3682616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48" idx="2"/>
            <a:endCxn id="57" idx="0"/>
          </p:cNvCxnSpPr>
          <p:nvPr/>
        </p:nvCxnSpPr>
        <p:spPr>
          <a:xfrm>
            <a:off x="7442795" y="3682615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49" idx="2"/>
            <a:endCxn id="58" idx="0"/>
          </p:cNvCxnSpPr>
          <p:nvPr/>
        </p:nvCxnSpPr>
        <p:spPr>
          <a:xfrm>
            <a:off x="8243097" y="3682616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47" idx="2"/>
            <a:endCxn id="57" idx="0"/>
          </p:cNvCxnSpPr>
          <p:nvPr/>
        </p:nvCxnSpPr>
        <p:spPr>
          <a:xfrm>
            <a:off x="6645834" y="3682616"/>
            <a:ext cx="796961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47" idx="2"/>
            <a:endCxn id="58" idx="0"/>
          </p:cNvCxnSpPr>
          <p:nvPr/>
        </p:nvCxnSpPr>
        <p:spPr>
          <a:xfrm>
            <a:off x="6645834" y="3682616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48" idx="2"/>
            <a:endCxn id="56" idx="0"/>
          </p:cNvCxnSpPr>
          <p:nvPr/>
        </p:nvCxnSpPr>
        <p:spPr>
          <a:xfrm flipH="1">
            <a:off x="6645834" y="3682615"/>
            <a:ext cx="796961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49" idx="2"/>
            <a:endCxn id="56" idx="0"/>
          </p:cNvCxnSpPr>
          <p:nvPr/>
        </p:nvCxnSpPr>
        <p:spPr>
          <a:xfrm flipH="1">
            <a:off x="6645834" y="3682616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49" idx="2"/>
            <a:endCxn id="57" idx="0"/>
          </p:cNvCxnSpPr>
          <p:nvPr/>
        </p:nvCxnSpPr>
        <p:spPr>
          <a:xfrm flipH="1">
            <a:off x="7442795" y="3682616"/>
            <a:ext cx="800302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48" idx="2"/>
            <a:endCxn id="58" idx="0"/>
          </p:cNvCxnSpPr>
          <p:nvPr/>
        </p:nvCxnSpPr>
        <p:spPr>
          <a:xfrm>
            <a:off x="7442795" y="3682615"/>
            <a:ext cx="800302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0" idx="2"/>
            <a:endCxn id="44" idx="0"/>
          </p:cNvCxnSpPr>
          <p:nvPr/>
        </p:nvCxnSpPr>
        <p:spPr>
          <a:xfrm>
            <a:off x="912556" y="1899092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36" idx="2"/>
            <a:endCxn id="44" idx="0"/>
          </p:cNvCxnSpPr>
          <p:nvPr/>
        </p:nvCxnSpPr>
        <p:spPr>
          <a:xfrm flipH="1">
            <a:off x="912556" y="1899091"/>
            <a:ext cx="796961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>
            <a:stCxn id="37" idx="2"/>
            <a:endCxn id="44" idx="0"/>
          </p:cNvCxnSpPr>
          <p:nvPr/>
        </p:nvCxnSpPr>
        <p:spPr>
          <a:xfrm flipH="1">
            <a:off x="912556" y="1899092"/>
            <a:ext cx="1597263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41" idx="2"/>
            <a:endCxn id="45" idx="0"/>
          </p:cNvCxnSpPr>
          <p:nvPr/>
        </p:nvCxnSpPr>
        <p:spPr>
          <a:xfrm flipH="1">
            <a:off x="1709517" y="1899094"/>
            <a:ext cx="2066693" cy="1302065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>
            <a:stCxn id="42" idx="2"/>
            <a:endCxn id="45" idx="0"/>
          </p:cNvCxnSpPr>
          <p:nvPr/>
        </p:nvCxnSpPr>
        <p:spPr>
          <a:xfrm flipH="1">
            <a:off x="1709517" y="1899093"/>
            <a:ext cx="2863654" cy="130206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stCxn id="43" idx="2"/>
            <a:endCxn id="45" idx="0"/>
          </p:cNvCxnSpPr>
          <p:nvPr/>
        </p:nvCxnSpPr>
        <p:spPr>
          <a:xfrm flipH="1">
            <a:off x="1709517" y="1899094"/>
            <a:ext cx="3663956" cy="1302065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38" idx="2"/>
            <a:endCxn id="46" idx="0"/>
          </p:cNvCxnSpPr>
          <p:nvPr/>
        </p:nvCxnSpPr>
        <p:spPr>
          <a:xfrm flipH="1">
            <a:off x="2509819" y="1899093"/>
            <a:ext cx="4136015" cy="130206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39" idx="2"/>
            <a:endCxn id="46" idx="0"/>
          </p:cNvCxnSpPr>
          <p:nvPr/>
        </p:nvCxnSpPr>
        <p:spPr>
          <a:xfrm flipH="1">
            <a:off x="2509819" y="1899092"/>
            <a:ext cx="4932976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stCxn id="40" idx="2"/>
            <a:endCxn id="46" idx="0"/>
          </p:cNvCxnSpPr>
          <p:nvPr/>
        </p:nvCxnSpPr>
        <p:spPr>
          <a:xfrm flipH="1">
            <a:off x="2509819" y="1899093"/>
            <a:ext cx="5733278" cy="130206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stCxn id="10" idx="2"/>
            <a:endCxn id="47" idx="0"/>
          </p:cNvCxnSpPr>
          <p:nvPr/>
        </p:nvCxnSpPr>
        <p:spPr>
          <a:xfrm>
            <a:off x="912556" y="1899092"/>
            <a:ext cx="5733278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>
            <a:stCxn id="36" idx="2"/>
            <a:endCxn id="47" idx="0"/>
          </p:cNvCxnSpPr>
          <p:nvPr/>
        </p:nvCxnSpPr>
        <p:spPr>
          <a:xfrm>
            <a:off x="1709517" y="1899091"/>
            <a:ext cx="4936317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>
            <a:stCxn id="37" idx="2"/>
            <a:endCxn id="47" idx="0"/>
          </p:cNvCxnSpPr>
          <p:nvPr/>
        </p:nvCxnSpPr>
        <p:spPr>
          <a:xfrm>
            <a:off x="2509819" y="1899092"/>
            <a:ext cx="4136015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stCxn id="41" idx="2"/>
            <a:endCxn id="48" idx="0"/>
          </p:cNvCxnSpPr>
          <p:nvPr/>
        </p:nvCxnSpPr>
        <p:spPr>
          <a:xfrm>
            <a:off x="3776210" y="1899094"/>
            <a:ext cx="3666585" cy="130206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42" idx="2"/>
            <a:endCxn id="48" idx="0"/>
          </p:cNvCxnSpPr>
          <p:nvPr/>
        </p:nvCxnSpPr>
        <p:spPr>
          <a:xfrm>
            <a:off x="4573171" y="1899093"/>
            <a:ext cx="2869624" cy="130206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43" idx="2"/>
            <a:endCxn id="48" idx="0"/>
          </p:cNvCxnSpPr>
          <p:nvPr/>
        </p:nvCxnSpPr>
        <p:spPr>
          <a:xfrm>
            <a:off x="5373473" y="1899094"/>
            <a:ext cx="2069322" cy="130206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>
            <a:stCxn id="38" idx="2"/>
            <a:endCxn id="49" idx="0"/>
          </p:cNvCxnSpPr>
          <p:nvPr/>
        </p:nvCxnSpPr>
        <p:spPr>
          <a:xfrm>
            <a:off x="6645834" y="1899093"/>
            <a:ext cx="1597263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39" idx="2"/>
            <a:endCxn id="49" idx="0"/>
          </p:cNvCxnSpPr>
          <p:nvPr/>
        </p:nvCxnSpPr>
        <p:spPr>
          <a:xfrm>
            <a:off x="7442795" y="1899092"/>
            <a:ext cx="800302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>
            <a:stCxn id="40" idx="2"/>
            <a:endCxn id="49" idx="0"/>
          </p:cNvCxnSpPr>
          <p:nvPr/>
        </p:nvCxnSpPr>
        <p:spPr>
          <a:xfrm>
            <a:off x="8243097" y="1899093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>
            <a:stCxn id="10" idx="2"/>
            <a:endCxn id="50" idx="0"/>
          </p:cNvCxnSpPr>
          <p:nvPr/>
        </p:nvCxnSpPr>
        <p:spPr>
          <a:xfrm>
            <a:off x="912556" y="1899092"/>
            <a:ext cx="2863654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>
            <a:stCxn id="41" idx="2"/>
            <a:endCxn id="50" idx="0"/>
          </p:cNvCxnSpPr>
          <p:nvPr/>
        </p:nvCxnSpPr>
        <p:spPr>
          <a:xfrm>
            <a:off x="3776210" y="1899094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>
            <a:stCxn id="38" idx="2"/>
            <a:endCxn id="50" idx="0"/>
          </p:cNvCxnSpPr>
          <p:nvPr/>
        </p:nvCxnSpPr>
        <p:spPr>
          <a:xfrm flipH="1">
            <a:off x="3776210" y="1899093"/>
            <a:ext cx="2869624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>
            <a:stCxn id="36" idx="2"/>
            <a:endCxn id="51" idx="0"/>
          </p:cNvCxnSpPr>
          <p:nvPr/>
        </p:nvCxnSpPr>
        <p:spPr>
          <a:xfrm>
            <a:off x="1709517" y="1899091"/>
            <a:ext cx="2863654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>
            <a:stCxn id="42" idx="2"/>
            <a:endCxn id="51" idx="0"/>
          </p:cNvCxnSpPr>
          <p:nvPr/>
        </p:nvCxnSpPr>
        <p:spPr>
          <a:xfrm>
            <a:off x="4573171" y="1899093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>
            <a:stCxn id="39" idx="2"/>
            <a:endCxn id="51" idx="0"/>
          </p:cNvCxnSpPr>
          <p:nvPr/>
        </p:nvCxnSpPr>
        <p:spPr>
          <a:xfrm flipH="1">
            <a:off x="4573171" y="1899092"/>
            <a:ext cx="2869624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stCxn id="37" idx="2"/>
            <a:endCxn id="52" idx="0"/>
          </p:cNvCxnSpPr>
          <p:nvPr/>
        </p:nvCxnSpPr>
        <p:spPr>
          <a:xfrm>
            <a:off x="2509819" y="1899092"/>
            <a:ext cx="2863654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43" idx="2"/>
            <a:endCxn id="52" idx="0"/>
          </p:cNvCxnSpPr>
          <p:nvPr/>
        </p:nvCxnSpPr>
        <p:spPr>
          <a:xfrm>
            <a:off x="5373473" y="1899094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stCxn id="40" idx="2"/>
            <a:endCxn id="52" idx="0"/>
          </p:cNvCxnSpPr>
          <p:nvPr/>
        </p:nvCxnSpPr>
        <p:spPr>
          <a:xfrm flipH="1">
            <a:off x="5373473" y="1899093"/>
            <a:ext cx="2869624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9" name="Rectangle 278"/>
          <p:cNvSpPr/>
          <p:nvPr/>
        </p:nvSpPr>
        <p:spPr>
          <a:xfrm>
            <a:off x="457200" y="3099134"/>
            <a:ext cx="2490785" cy="1864140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3327778" y="3099134"/>
            <a:ext cx="2490785" cy="1864140"/>
          </a:xfrm>
          <a:prstGeom prst="rect">
            <a:avLst/>
          </a:prstGeom>
          <a:noFill/>
          <a:ln w="28575" cmpd="sng">
            <a:solidFill>
              <a:srgbClr val="FF66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6196015" y="3099134"/>
            <a:ext cx="2490785" cy="1864140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TextBox 286"/>
          <p:cNvSpPr txBox="1"/>
          <p:nvPr/>
        </p:nvSpPr>
        <p:spPr>
          <a:xfrm>
            <a:off x="725908" y="1329947"/>
            <a:ext cx="4957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u</a:t>
            </a:r>
            <a:endParaRPr lang="en-US" sz="3200" i="1" dirty="0"/>
          </a:p>
        </p:txBody>
      </p:sp>
      <p:cxnSp>
        <p:nvCxnSpPr>
          <p:cNvPr id="291" name="Straight Connector 290"/>
          <p:cNvCxnSpPr>
            <a:stCxn id="10" idx="2"/>
            <a:endCxn id="50" idx="0"/>
          </p:cNvCxnSpPr>
          <p:nvPr/>
        </p:nvCxnSpPr>
        <p:spPr>
          <a:xfrm>
            <a:off x="912556" y="1899092"/>
            <a:ext cx="2863654" cy="1302070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>
            <a:stCxn id="41" idx="2"/>
            <a:endCxn id="50" idx="0"/>
          </p:cNvCxnSpPr>
          <p:nvPr/>
        </p:nvCxnSpPr>
        <p:spPr>
          <a:xfrm>
            <a:off x="3776210" y="1899094"/>
            <a:ext cx="0" cy="1302068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>
            <a:stCxn id="45" idx="0"/>
            <a:endCxn id="41" idx="2"/>
          </p:cNvCxnSpPr>
          <p:nvPr/>
        </p:nvCxnSpPr>
        <p:spPr>
          <a:xfrm flipV="1">
            <a:off x="1709517" y="1899094"/>
            <a:ext cx="2066693" cy="1302065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01" name="Multiply 300"/>
          <p:cNvSpPr/>
          <p:nvPr/>
        </p:nvSpPr>
        <p:spPr>
          <a:xfrm>
            <a:off x="578227" y="3109492"/>
            <a:ext cx="643467" cy="63138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5986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7541"/>
    </mc:Choice>
    <mc:Fallback xmlns="">
      <p:transition xmlns:p14="http://schemas.microsoft.com/office/powerpoint/2010/main" spd="slow" advTm="4754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Local Rerouting – Multiple Failures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4870067"/>
            <a:ext cx="8229600" cy="1256095"/>
          </a:xfrm>
        </p:spPr>
        <p:txBody>
          <a:bodyPr>
            <a:normAutofit/>
          </a:bodyPr>
          <a:lstStyle/>
          <a:p>
            <a:r>
              <a:rPr lang="en-US" dirty="0" smtClean="0"/>
              <a:t>Resilient to multiple failures, refer to paper</a:t>
            </a:r>
          </a:p>
          <a:p>
            <a:r>
              <a:rPr lang="en-US" dirty="0" smtClean="0"/>
              <a:t>Increased load and path dilation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573720" y="1417637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370681" y="1417636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2170983" y="1417637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6306998" y="1417638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103959" y="1417637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7904261" y="1417638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3437374" y="1417639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4234335" y="1417638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5034637" y="1417639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4" name="Rectangle 43"/>
          <p:cNvSpPr/>
          <p:nvPr/>
        </p:nvSpPr>
        <p:spPr>
          <a:xfrm>
            <a:off x="573720" y="3201160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5" name="Rectangle 44"/>
          <p:cNvSpPr/>
          <p:nvPr/>
        </p:nvSpPr>
        <p:spPr>
          <a:xfrm>
            <a:off x="1370681" y="3201159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6" name="Rectangle 45"/>
          <p:cNvSpPr/>
          <p:nvPr/>
        </p:nvSpPr>
        <p:spPr>
          <a:xfrm>
            <a:off x="2170983" y="3201160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6306998" y="320116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8" name="Rectangle 47"/>
          <p:cNvSpPr/>
          <p:nvPr/>
        </p:nvSpPr>
        <p:spPr>
          <a:xfrm>
            <a:off x="7103959" y="3201160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49" name="Rectangle 48"/>
          <p:cNvSpPr/>
          <p:nvPr/>
        </p:nvSpPr>
        <p:spPr>
          <a:xfrm>
            <a:off x="7904261" y="320116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0" name="Rectangle 49"/>
          <p:cNvSpPr/>
          <p:nvPr/>
        </p:nvSpPr>
        <p:spPr>
          <a:xfrm>
            <a:off x="3437374" y="320116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1" name="Rectangle 50"/>
          <p:cNvSpPr/>
          <p:nvPr/>
        </p:nvSpPr>
        <p:spPr>
          <a:xfrm>
            <a:off x="4234335" y="320116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5034637" y="320116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573720" y="438861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0000"/>
                </a:solidFill>
                <a:effectLst/>
              </a:rPr>
              <a:t>dst</a:t>
            </a:r>
            <a:endParaRPr lang="en-US" sz="2800" dirty="0">
              <a:solidFill>
                <a:srgbClr val="000000"/>
              </a:solidFill>
              <a:effectLst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1370681" y="4388611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2170983" y="438861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6306998" y="4388613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103959" y="4388612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904261" y="4388613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3437374" y="4388614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4234335" y="4388613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5034637" y="4388614"/>
            <a:ext cx="677671" cy="481455"/>
          </a:xfrm>
          <a:prstGeom prst="rect">
            <a:avLst/>
          </a:prstGeom>
          <a:solidFill>
            <a:srgbClr val="FFFFFF"/>
          </a:solidFill>
          <a:ln w="28575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cxnSp>
        <p:nvCxnSpPr>
          <p:cNvPr id="62" name="Straight Connector 61"/>
          <p:cNvCxnSpPr>
            <a:stCxn id="44" idx="2"/>
            <a:endCxn id="53" idx="0"/>
          </p:cNvCxnSpPr>
          <p:nvPr/>
        </p:nvCxnSpPr>
        <p:spPr>
          <a:xfrm>
            <a:off x="912556" y="3682615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45" idx="2"/>
            <a:endCxn id="54" idx="0"/>
          </p:cNvCxnSpPr>
          <p:nvPr/>
        </p:nvCxnSpPr>
        <p:spPr>
          <a:xfrm>
            <a:off x="1709517" y="3682614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46" idx="2"/>
            <a:endCxn id="55" idx="0"/>
          </p:cNvCxnSpPr>
          <p:nvPr/>
        </p:nvCxnSpPr>
        <p:spPr>
          <a:xfrm>
            <a:off x="2509819" y="3682615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44" idx="2"/>
            <a:endCxn id="54" idx="0"/>
          </p:cNvCxnSpPr>
          <p:nvPr/>
        </p:nvCxnSpPr>
        <p:spPr>
          <a:xfrm>
            <a:off x="912556" y="3682615"/>
            <a:ext cx="796961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44" idx="2"/>
            <a:endCxn id="55" idx="0"/>
          </p:cNvCxnSpPr>
          <p:nvPr/>
        </p:nvCxnSpPr>
        <p:spPr>
          <a:xfrm>
            <a:off x="912556" y="3682615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5" idx="2"/>
            <a:endCxn id="53" idx="0"/>
          </p:cNvCxnSpPr>
          <p:nvPr/>
        </p:nvCxnSpPr>
        <p:spPr>
          <a:xfrm flipH="1">
            <a:off x="912556" y="3682614"/>
            <a:ext cx="796961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46" idx="2"/>
            <a:endCxn id="53" idx="0"/>
          </p:cNvCxnSpPr>
          <p:nvPr/>
        </p:nvCxnSpPr>
        <p:spPr>
          <a:xfrm flipH="1">
            <a:off x="912556" y="3682615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46" idx="2"/>
            <a:endCxn id="54" idx="0"/>
          </p:cNvCxnSpPr>
          <p:nvPr/>
        </p:nvCxnSpPr>
        <p:spPr>
          <a:xfrm flipH="1">
            <a:off x="1709517" y="3682615"/>
            <a:ext cx="800302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45" idx="2"/>
            <a:endCxn id="55" idx="0"/>
          </p:cNvCxnSpPr>
          <p:nvPr/>
        </p:nvCxnSpPr>
        <p:spPr>
          <a:xfrm>
            <a:off x="1709517" y="3682614"/>
            <a:ext cx="800302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/>
          <p:nvPr/>
        </p:nvCxnSpPr>
        <p:spPr>
          <a:xfrm>
            <a:off x="3776210" y="3682614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3776210" y="3682614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50" idx="2"/>
            <a:endCxn id="60" idx="0"/>
          </p:cNvCxnSpPr>
          <p:nvPr/>
        </p:nvCxnSpPr>
        <p:spPr>
          <a:xfrm>
            <a:off x="3776210" y="3682617"/>
            <a:ext cx="796961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/>
          <p:nvPr/>
        </p:nvCxnSpPr>
        <p:spPr>
          <a:xfrm flipH="1">
            <a:off x="4573171" y="3682614"/>
            <a:ext cx="800302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endCxn id="61" idx="0"/>
          </p:cNvCxnSpPr>
          <p:nvPr/>
        </p:nvCxnSpPr>
        <p:spPr>
          <a:xfrm>
            <a:off x="5373473" y="3682614"/>
            <a:ext cx="0" cy="70600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4573171" y="3682613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 flipH="1">
            <a:off x="3776210" y="3682613"/>
            <a:ext cx="796961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4573171" y="3682613"/>
            <a:ext cx="800302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 flipH="1">
            <a:off x="3776210" y="3682614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47" idx="2"/>
            <a:endCxn id="56" idx="0"/>
          </p:cNvCxnSpPr>
          <p:nvPr/>
        </p:nvCxnSpPr>
        <p:spPr>
          <a:xfrm>
            <a:off x="6645834" y="3682616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48" idx="2"/>
            <a:endCxn id="57" idx="0"/>
          </p:cNvCxnSpPr>
          <p:nvPr/>
        </p:nvCxnSpPr>
        <p:spPr>
          <a:xfrm>
            <a:off x="7442795" y="3682615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49" idx="2"/>
            <a:endCxn id="58" idx="0"/>
          </p:cNvCxnSpPr>
          <p:nvPr/>
        </p:nvCxnSpPr>
        <p:spPr>
          <a:xfrm>
            <a:off x="8243097" y="3682616"/>
            <a:ext cx="0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47" idx="2"/>
            <a:endCxn id="57" idx="0"/>
          </p:cNvCxnSpPr>
          <p:nvPr/>
        </p:nvCxnSpPr>
        <p:spPr>
          <a:xfrm>
            <a:off x="6645834" y="3682616"/>
            <a:ext cx="796961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47" idx="2"/>
            <a:endCxn id="58" idx="0"/>
          </p:cNvCxnSpPr>
          <p:nvPr/>
        </p:nvCxnSpPr>
        <p:spPr>
          <a:xfrm>
            <a:off x="6645834" y="3682616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>
            <a:stCxn id="48" idx="2"/>
            <a:endCxn id="56" idx="0"/>
          </p:cNvCxnSpPr>
          <p:nvPr/>
        </p:nvCxnSpPr>
        <p:spPr>
          <a:xfrm flipH="1">
            <a:off x="6645834" y="3682615"/>
            <a:ext cx="796961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>
            <a:stCxn id="49" idx="2"/>
            <a:endCxn id="56" idx="0"/>
          </p:cNvCxnSpPr>
          <p:nvPr/>
        </p:nvCxnSpPr>
        <p:spPr>
          <a:xfrm flipH="1">
            <a:off x="6645834" y="3682616"/>
            <a:ext cx="1597263" cy="70599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>
            <a:stCxn id="49" idx="2"/>
            <a:endCxn id="57" idx="0"/>
          </p:cNvCxnSpPr>
          <p:nvPr/>
        </p:nvCxnSpPr>
        <p:spPr>
          <a:xfrm flipH="1">
            <a:off x="7442795" y="3682616"/>
            <a:ext cx="800302" cy="70599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>
            <a:stCxn id="48" idx="2"/>
            <a:endCxn id="58" idx="0"/>
          </p:cNvCxnSpPr>
          <p:nvPr/>
        </p:nvCxnSpPr>
        <p:spPr>
          <a:xfrm>
            <a:off x="7442795" y="3682615"/>
            <a:ext cx="800302" cy="70599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10" idx="2"/>
            <a:endCxn id="44" idx="0"/>
          </p:cNvCxnSpPr>
          <p:nvPr/>
        </p:nvCxnSpPr>
        <p:spPr>
          <a:xfrm>
            <a:off x="912556" y="1899092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36" idx="2"/>
            <a:endCxn id="44" idx="0"/>
          </p:cNvCxnSpPr>
          <p:nvPr/>
        </p:nvCxnSpPr>
        <p:spPr>
          <a:xfrm flipH="1">
            <a:off x="912556" y="1899091"/>
            <a:ext cx="796961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7" name="Straight Connector 176"/>
          <p:cNvCxnSpPr>
            <a:stCxn id="37" idx="2"/>
            <a:endCxn id="44" idx="0"/>
          </p:cNvCxnSpPr>
          <p:nvPr/>
        </p:nvCxnSpPr>
        <p:spPr>
          <a:xfrm flipH="1">
            <a:off x="912556" y="1899092"/>
            <a:ext cx="1597263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0" name="Straight Connector 179"/>
          <p:cNvCxnSpPr>
            <a:stCxn id="41" idx="2"/>
            <a:endCxn id="45" idx="0"/>
          </p:cNvCxnSpPr>
          <p:nvPr/>
        </p:nvCxnSpPr>
        <p:spPr>
          <a:xfrm flipH="1">
            <a:off x="1709517" y="1899094"/>
            <a:ext cx="2066693" cy="1302065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>
            <a:stCxn id="42" idx="2"/>
            <a:endCxn id="45" idx="0"/>
          </p:cNvCxnSpPr>
          <p:nvPr/>
        </p:nvCxnSpPr>
        <p:spPr>
          <a:xfrm flipH="1">
            <a:off x="1709517" y="1899093"/>
            <a:ext cx="2863654" cy="130206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stCxn id="43" idx="2"/>
            <a:endCxn id="45" idx="0"/>
          </p:cNvCxnSpPr>
          <p:nvPr/>
        </p:nvCxnSpPr>
        <p:spPr>
          <a:xfrm flipH="1">
            <a:off x="1709517" y="1899094"/>
            <a:ext cx="3663956" cy="1302065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2" name="Straight Connector 191"/>
          <p:cNvCxnSpPr>
            <a:stCxn id="38" idx="2"/>
            <a:endCxn id="46" idx="0"/>
          </p:cNvCxnSpPr>
          <p:nvPr/>
        </p:nvCxnSpPr>
        <p:spPr>
          <a:xfrm flipH="1">
            <a:off x="2509819" y="1899093"/>
            <a:ext cx="4136015" cy="130206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39" idx="2"/>
            <a:endCxn id="46" idx="0"/>
          </p:cNvCxnSpPr>
          <p:nvPr/>
        </p:nvCxnSpPr>
        <p:spPr>
          <a:xfrm flipH="1">
            <a:off x="2509819" y="1899092"/>
            <a:ext cx="4932976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8" name="Straight Connector 197"/>
          <p:cNvCxnSpPr>
            <a:stCxn id="40" idx="2"/>
            <a:endCxn id="46" idx="0"/>
          </p:cNvCxnSpPr>
          <p:nvPr/>
        </p:nvCxnSpPr>
        <p:spPr>
          <a:xfrm flipH="1">
            <a:off x="2509819" y="1899093"/>
            <a:ext cx="5733278" cy="130206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1" name="Straight Connector 200"/>
          <p:cNvCxnSpPr>
            <a:stCxn id="10" idx="2"/>
            <a:endCxn id="47" idx="0"/>
          </p:cNvCxnSpPr>
          <p:nvPr/>
        </p:nvCxnSpPr>
        <p:spPr>
          <a:xfrm>
            <a:off x="912556" y="1899092"/>
            <a:ext cx="5733278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2" name="Straight Connector 201"/>
          <p:cNvCxnSpPr>
            <a:stCxn id="36" idx="2"/>
            <a:endCxn id="47" idx="0"/>
          </p:cNvCxnSpPr>
          <p:nvPr/>
        </p:nvCxnSpPr>
        <p:spPr>
          <a:xfrm>
            <a:off x="1709517" y="1899091"/>
            <a:ext cx="4936317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>
            <a:stCxn id="37" idx="2"/>
            <a:endCxn id="47" idx="0"/>
          </p:cNvCxnSpPr>
          <p:nvPr/>
        </p:nvCxnSpPr>
        <p:spPr>
          <a:xfrm>
            <a:off x="2509819" y="1899092"/>
            <a:ext cx="4136015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4" name="Straight Connector 203"/>
          <p:cNvCxnSpPr>
            <a:stCxn id="41" idx="2"/>
            <a:endCxn id="48" idx="0"/>
          </p:cNvCxnSpPr>
          <p:nvPr/>
        </p:nvCxnSpPr>
        <p:spPr>
          <a:xfrm>
            <a:off x="3776210" y="1899094"/>
            <a:ext cx="3666585" cy="130206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" name="Straight Connector 204"/>
          <p:cNvCxnSpPr>
            <a:stCxn id="42" idx="2"/>
            <a:endCxn id="48" idx="0"/>
          </p:cNvCxnSpPr>
          <p:nvPr/>
        </p:nvCxnSpPr>
        <p:spPr>
          <a:xfrm>
            <a:off x="4573171" y="1899093"/>
            <a:ext cx="2869624" cy="1302067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/>
          <p:cNvCxnSpPr>
            <a:stCxn id="43" idx="2"/>
            <a:endCxn id="48" idx="0"/>
          </p:cNvCxnSpPr>
          <p:nvPr/>
        </p:nvCxnSpPr>
        <p:spPr>
          <a:xfrm>
            <a:off x="5373473" y="1899094"/>
            <a:ext cx="2069322" cy="1302066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7" name="Straight Connector 206"/>
          <p:cNvCxnSpPr>
            <a:stCxn id="38" idx="2"/>
            <a:endCxn id="49" idx="0"/>
          </p:cNvCxnSpPr>
          <p:nvPr/>
        </p:nvCxnSpPr>
        <p:spPr>
          <a:xfrm>
            <a:off x="6645834" y="1899093"/>
            <a:ext cx="1597263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8" name="Straight Connector 207"/>
          <p:cNvCxnSpPr>
            <a:stCxn id="39" idx="2"/>
            <a:endCxn id="49" idx="0"/>
          </p:cNvCxnSpPr>
          <p:nvPr/>
        </p:nvCxnSpPr>
        <p:spPr>
          <a:xfrm>
            <a:off x="7442795" y="1899092"/>
            <a:ext cx="800302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9" name="Straight Connector 208"/>
          <p:cNvCxnSpPr>
            <a:stCxn id="40" idx="2"/>
            <a:endCxn id="49" idx="0"/>
          </p:cNvCxnSpPr>
          <p:nvPr/>
        </p:nvCxnSpPr>
        <p:spPr>
          <a:xfrm>
            <a:off x="8243097" y="1899093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2" name="Straight Connector 251"/>
          <p:cNvCxnSpPr>
            <a:stCxn id="10" idx="2"/>
            <a:endCxn id="50" idx="0"/>
          </p:cNvCxnSpPr>
          <p:nvPr/>
        </p:nvCxnSpPr>
        <p:spPr>
          <a:xfrm>
            <a:off x="912556" y="1899092"/>
            <a:ext cx="2863654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5" name="Straight Connector 254"/>
          <p:cNvCxnSpPr>
            <a:stCxn id="41" idx="2"/>
            <a:endCxn id="50" idx="0"/>
          </p:cNvCxnSpPr>
          <p:nvPr/>
        </p:nvCxnSpPr>
        <p:spPr>
          <a:xfrm>
            <a:off x="3776210" y="1899094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8" name="Straight Connector 257"/>
          <p:cNvCxnSpPr>
            <a:stCxn id="38" idx="2"/>
            <a:endCxn id="50" idx="0"/>
          </p:cNvCxnSpPr>
          <p:nvPr/>
        </p:nvCxnSpPr>
        <p:spPr>
          <a:xfrm flipH="1">
            <a:off x="3776210" y="1899093"/>
            <a:ext cx="2869624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1" name="Straight Connector 260"/>
          <p:cNvCxnSpPr>
            <a:stCxn id="36" idx="2"/>
            <a:endCxn id="51" idx="0"/>
          </p:cNvCxnSpPr>
          <p:nvPr/>
        </p:nvCxnSpPr>
        <p:spPr>
          <a:xfrm>
            <a:off x="1709517" y="1899091"/>
            <a:ext cx="2863654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4" name="Straight Connector 263"/>
          <p:cNvCxnSpPr>
            <a:stCxn id="42" idx="2"/>
            <a:endCxn id="51" idx="0"/>
          </p:cNvCxnSpPr>
          <p:nvPr/>
        </p:nvCxnSpPr>
        <p:spPr>
          <a:xfrm>
            <a:off x="4573171" y="1899093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7" name="Straight Connector 266"/>
          <p:cNvCxnSpPr>
            <a:stCxn id="39" idx="2"/>
            <a:endCxn id="51" idx="0"/>
          </p:cNvCxnSpPr>
          <p:nvPr/>
        </p:nvCxnSpPr>
        <p:spPr>
          <a:xfrm flipH="1">
            <a:off x="4573171" y="1899092"/>
            <a:ext cx="2869624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0" name="Straight Connector 269"/>
          <p:cNvCxnSpPr>
            <a:stCxn id="37" idx="2"/>
            <a:endCxn id="52" idx="0"/>
          </p:cNvCxnSpPr>
          <p:nvPr/>
        </p:nvCxnSpPr>
        <p:spPr>
          <a:xfrm>
            <a:off x="2509819" y="1899092"/>
            <a:ext cx="2863654" cy="1302070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3" name="Straight Connector 272"/>
          <p:cNvCxnSpPr>
            <a:stCxn id="43" idx="2"/>
            <a:endCxn id="52" idx="0"/>
          </p:cNvCxnSpPr>
          <p:nvPr/>
        </p:nvCxnSpPr>
        <p:spPr>
          <a:xfrm>
            <a:off x="5373473" y="1899094"/>
            <a:ext cx="0" cy="1302068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6" name="Straight Connector 275"/>
          <p:cNvCxnSpPr>
            <a:stCxn id="40" idx="2"/>
            <a:endCxn id="52" idx="0"/>
          </p:cNvCxnSpPr>
          <p:nvPr/>
        </p:nvCxnSpPr>
        <p:spPr>
          <a:xfrm flipH="1">
            <a:off x="5373473" y="1899093"/>
            <a:ext cx="2869624" cy="1302069"/>
          </a:xfrm>
          <a:prstGeom prst="line">
            <a:avLst/>
          </a:prstGeom>
          <a:ln w="3175" cmpd="sng">
            <a:solidFill>
              <a:schemeClr val="tx1">
                <a:lumMod val="75000"/>
                <a:lumOff val="2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9" name="Rectangle 278"/>
          <p:cNvSpPr/>
          <p:nvPr/>
        </p:nvSpPr>
        <p:spPr>
          <a:xfrm>
            <a:off x="457200" y="3099134"/>
            <a:ext cx="2490785" cy="1864140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3" name="Rectangle 282"/>
          <p:cNvSpPr/>
          <p:nvPr/>
        </p:nvSpPr>
        <p:spPr>
          <a:xfrm>
            <a:off x="3327778" y="3099134"/>
            <a:ext cx="2490785" cy="1864140"/>
          </a:xfrm>
          <a:prstGeom prst="rect">
            <a:avLst/>
          </a:prstGeom>
          <a:noFill/>
          <a:ln w="28575" cmpd="sng">
            <a:solidFill>
              <a:srgbClr val="FF6600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5" name="Rectangle 284"/>
          <p:cNvSpPr/>
          <p:nvPr/>
        </p:nvSpPr>
        <p:spPr>
          <a:xfrm>
            <a:off x="6196015" y="3099134"/>
            <a:ext cx="2490785" cy="1864140"/>
          </a:xfrm>
          <a:prstGeom prst="rect">
            <a:avLst/>
          </a:prstGeom>
          <a:noFill/>
          <a:ln w="28575" cmpd="sng">
            <a:solidFill>
              <a:srgbClr val="0000FF"/>
            </a:solidFill>
            <a:prstDash val="dash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7" name="TextBox 286"/>
          <p:cNvSpPr txBox="1"/>
          <p:nvPr/>
        </p:nvSpPr>
        <p:spPr>
          <a:xfrm>
            <a:off x="725908" y="1329947"/>
            <a:ext cx="4957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u</a:t>
            </a:r>
            <a:endParaRPr lang="en-US" sz="3200" i="1" dirty="0"/>
          </a:p>
        </p:txBody>
      </p:sp>
      <p:cxnSp>
        <p:nvCxnSpPr>
          <p:cNvPr id="291" name="Straight Connector 290"/>
          <p:cNvCxnSpPr>
            <a:stCxn id="10" idx="2"/>
            <a:endCxn id="50" idx="0"/>
          </p:cNvCxnSpPr>
          <p:nvPr/>
        </p:nvCxnSpPr>
        <p:spPr>
          <a:xfrm>
            <a:off x="912556" y="1899092"/>
            <a:ext cx="2863654" cy="1302070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4" name="Straight Connector 293"/>
          <p:cNvCxnSpPr>
            <a:stCxn id="41" idx="2"/>
            <a:endCxn id="50" idx="0"/>
          </p:cNvCxnSpPr>
          <p:nvPr/>
        </p:nvCxnSpPr>
        <p:spPr>
          <a:xfrm>
            <a:off x="3776210" y="1899094"/>
            <a:ext cx="0" cy="1302068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7" name="Straight Connector 296"/>
          <p:cNvCxnSpPr>
            <a:stCxn id="45" idx="0"/>
            <a:endCxn id="41" idx="2"/>
          </p:cNvCxnSpPr>
          <p:nvPr/>
        </p:nvCxnSpPr>
        <p:spPr>
          <a:xfrm flipV="1">
            <a:off x="1709517" y="1899094"/>
            <a:ext cx="2066693" cy="1302065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8" name="Multiply 97"/>
          <p:cNvSpPr/>
          <p:nvPr/>
        </p:nvSpPr>
        <p:spPr>
          <a:xfrm>
            <a:off x="3471578" y="1329947"/>
            <a:ext cx="643467" cy="63138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9" name="Straight Connector 98"/>
          <p:cNvCxnSpPr>
            <a:stCxn id="38" idx="2"/>
            <a:endCxn id="50" idx="0"/>
          </p:cNvCxnSpPr>
          <p:nvPr/>
        </p:nvCxnSpPr>
        <p:spPr>
          <a:xfrm flipH="1">
            <a:off x="3776210" y="1899093"/>
            <a:ext cx="2869624" cy="1302069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>
            <a:stCxn id="46" idx="0"/>
            <a:endCxn id="38" idx="2"/>
          </p:cNvCxnSpPr>
          <p:nvPr/>
        </p:nvCxnSpPr>
        <p:spPr>
          <a:xfrm flipV="1">
            <a:off x="2509819" y="1899093"/>
            <a:ext cx="4136015" cy="1302067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0" name="Multiply 99"/>
          <p:cNvSpPr/>
          <p:nvPr/>
        </p:nvSpPr>
        <p:spPr>
          <a:xfrm>
            <a:off x="578227" y="3109492"/>
            <a:ext cx="643467" cy="631380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187017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2961"/>
    </mc:Choice>
    <mc:Fallback xmlns="">
      <p:transition xmlns:p14="http://schemas.microsoft.com/office/powerpoint/2010/main" spd="slow" advTm="52961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Pushback Notification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8819" y="5148507"/>
            <a:ext cx="5941182" cy="977656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Detecting switch broadcasts notification</a:t>
            </a:r>
          </a:p>
          <a:p>
            <a:r>
              <a:rPr lang="en-US" dirty="0" smtClean="0"/>
              <a:t>Restores direct paths, but not finished yet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4" name="Rectangle 13"/>
          <p:cNvSpPr>
            <a:spLocks noChangeAspect="1"/>
          </p:cNvSpPr>
          <p:nvPr/>
        </p:nvSpPr>
        <p:spPr>
          <a:xfrm>
            <a:off x="982422" y="1351967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>
          <a:xfrm>
            <a:off x="1868313" y="1352594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2850340" y="1352594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>
            <a:spLocks noChangeAspect="1"/>
          </p:cNvSpPr>
          <p:nvPr/>
        </p:nvSpPr>
        <p:spPr>
          <a:xfrm>
            <a:off x="3736231" y="1353220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>
            <a:spLocks noChangeAspect="1"/>
          </p:cNvSpPr>
          <p:nvPr/>
        </p:nvSpPr>
        <p:spPr>
          <a:xfrm>
            <a:off x="4804635" y="1353220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ChangeAspect="1"/>
          </p:cNvSpPr>
          <p:nvPr/>
        </p:nvSpPr>
        <p:spPr>
          <a:xfrm>
            <a:off x="5690527" y="1353846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>
            <a:spLocks noChangeAspect="1"/>
          </p:cNvSpPr>
          <p:nvPr/>
        </p:nvSpPr>
        <p:spPr>
          <a:xfrm>
            <a:off x="6672554" y="1353846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/>
          <p:cNvSpPr>
            <a:spLocks noChangeAspect="1"/>
          </p:cNvSpPr>
          <p:nvPr/>
        </p:nvSpPr>
        <p:spPr>
          <a:xfrm>
            <a:off x="7558444" y="1354472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>
            <a:spLocks noChangeAspect="1"/>
          </p:cNvSpPr>
          <p:nvPr/>
        </p:nvSpPr>
        <p:spPr>
          <a:xfrm>
            <a:off x="979847" y="4396958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/>
          <p:cNvSpPr>
            <a:spLocks noChangeAspect="1"/>
          </p:cNvSpPr>
          <p:nvPr/>
        </p:nvSpPr>
        <p:spPr>
          <a:xfrm>
            <a:off x="1865738" y="4397584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>
            <a:spLocks noChangeAspect="1"/>
          </p:cNvSpPr>
          <p:nvPr/>
        </p:nvSpPr>
        <p:spPr>
          <a:xfrm>
            <a:off x="2847765" y="4397584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>
            <a:spLocks noChangeAspect="1"/>
          </p:cNvSpPr>
          <p:nvPr/>
        </p:nvSpPr>
        <p:spPr>
          <a:xfrm>
            <a:off x="3733656" y="4398211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4802060" y="4398211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>
            <a:spLocks noChangeAspect="1"/>
          </p:cNvSpPr>
          <p:nvPr/>
        </p:nvSpPr>
        <p:spPr>
          <a:xfrm>
            <a:off x="5687951" y="4398836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>
            <a:spLocks noChangeAspect="1"/>
          </p:cNvSpPr>
          <p:nvPr/>
        </p:nvSpPr>
        <p:spPr>
          <a:xfrm>
            <a:off x="6669978" y="4398836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7555869" y="4399463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spect="1"/>
          </p:cNvSpPr>
          <p:nvPr/>
        </p:nvSpPr>
        <p:spPr>
          <a:xfrm>
            <a:off x="982422" y="3564816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>
            <a:spLocks noChangeAspect="1"/>
          </p:cNvSpPr>
          <p:nvPr/>
        </p:nvSpPr>
        <p:spPr>
          <a:xfrm>
            <a:off x="1868313" y="3565443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>
            <a:spLocks noChangeAspect="1"/>
          </p:cNvSpPr>
          <p:nvPr/>
        </p:nvSpPr>
        <p:spPr>
          <a:xfrm>
            <a:off x="2850340" y="3565443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>
            <a:spLocks noChangeAspect="1"/>
          </p:cNvSpPr>
          <p:nvPr/>
        </p:nvSpPr>
        <p:spPr>
          <a:xfrm>
            <a:off x="3736231" y="3566068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 noChangeAspect="1"/>
          </p:cNvSpPr>
          <p:nvPr/>
        </p:nvSpPr>
        <p:spPr>
          <a:xfrm>
            <a:off x="4804635" y="3566068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>
            <a:spLocks noChangeAspect="1"/>
          </p:cNvSpPr>
          <p:nvPr/>
        </p:nvSpPr>
        <p:spPr>
          <a:xfrm>
            <a:off x="5690527" y="3566694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>
            <a:spLocks noChangeAspect="1"/>
          </p:cNvSpPr>
          <p:nvPr/>
        </p:nvSpPr>
        <p:spPr>
          <a:xfrm>
            <a:off x="6672554" y="3566694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>
            <a:spLocks noChangeAspect="1"/>
          </p:cNvSpPr>
          <p:nvPr/>
        </p:nvSpPr>
        <p:spPr>
          <a:xfrm>
            <a:off x="7558444" y="3567320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>
            <a:spLocks noChangeAspect="1"/>
          </p:cNvSpPr>
          <p:nvPr/>
        </p:nvSpPr>
        <p:spPr>
          <a:xfrm>
            <a:off x="991430" y="2567249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>
            <a:spLocks noChangeAspect="1"/>
          </p:cNvSpPr>
          <p:nvPr/>
        </p:nvSpPr>
        <p:spPr>
          <a:xfrm>
            <a:off x="1877320" y="2567875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 noChangeAspect="1"/>
          </p:cNvSpPr>
          <p:nvPr/>
        </p:nvSpPr>
        <p:spPr>
          <a:xfrm>
            <a:off x="2859347" y="2567875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 noChangeAspect="1"/>
          </p:cNvSpPr>
          <p:nvPr/>
        </p:nvSpPr>
        <p:spPr>
          <a:xfrm>
            <a:off x="3745238" y="2568502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>
            <a:spLocks noChangeAspect="1"/>
          </p:cNvSpPr>
          <p:nvPr/>
        </p:nvSpPr>
        <p:spPr>
          <a:xfrm>
            <a:off x="4813642" y="2568502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>
            <a:spLocks noChangeAspect="1"/>
          </p:cNvSpPr>
          <p:nvPr/>
        </p:nvSpPr>
        <p:spPr>
          <a:xfrm>
            <a:off x="5699534" y="2569127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Rectangle 47"/>
          <p:cNvSpPr>
            <a:spLocks noChangeAspect="1"/>
          </p:cNvSpPr>
          <p:nvPr/>
        </p:nvSpPr>
        <p:spPr>
          <a:xfrm>
            <a:off x="6681561" y="2569127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/>
          <p:cNvSpPr>
            <a:spLocks noChangeAspect="1"/>
          </p:cNvSpPr>
          <p:nvPr/>
        </p:nvSpPr>
        <p:spPr>
          <a:xfrm>
            <a:off x="7567452" y="2569754"/>
            <a:ext cx="606254" cy="376473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0" name="Straight Connector 49"/>
          <p:cNvCxnSpPr>
            <a:stCxn id="24" idx="0"/>
            <a:endCxn id="34" idx="2"/>
          </p:cNvCxnSpPr>
          <p:nvPr/>
        </p:nvCxnSpPr>
        <p:spPr>
          <a:xfrm flipV="1">
            <a:off x="1282974" y="3941289"/>
            <a:ext cx="2575" cy="4556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4" idx="0"/>
            <a:endCxn id="35" idx="2"/>
          </p:cNvCxnSpPr>
          <p:nvPr/>
        </p:nvCxnSpPr>
        <p:spPr>
          <a:xfrm flipV="1">
            <a:off x="1282974" y="3941915"/>
            <a:ext cx="888466" cy="45504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25" idx="0"/>
            <a:endCxn id="34" idx="2"/>
          </p:cNvCxnSpPr>
          <p:nvPr/>
        </p:nvCxnSpPr>
        <p:spPr>
          <a:xfrm flipH="1" flipV="1">
            <a:off x="1285550" y="3941289"/>
            <a:ext cx="883315" cy="45629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25" idx="0"/>
            <a:endCxn id="35" idx="2"/>
          </p:cNvCxnSpPr>
          <p:nvPr/>
        </p:nvCxnSpPr>
        <p:spPr>
          <a:xfrm flipV="1">
            <a:off x="2168865" y="3941915"/>
            <a:ext cx="2575" cy="4556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27" idx="0"/>
            <a:endCxn id="36" idx="2"/>
          </p:cNvCxnSpPr>
          <p:nvPr/>
        </p:nvCxnSpPr>
        <p:spPr>
          <a:xfrm flipV="1">
            <a:off x="3150892" y="3941915"/>
            <a:ext cx="2575" cy="4556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27" idx="0"/>
            <a:endCxn id="37" idx="2"/>
          </p:cNvCxnSpPr>
          <p:nvPr/>
        </p:nvCxnSpPr>
        <p:spPr>
          <a:xfrm flipV="1">
            <a:off x="3150892" y="3942541"/>
            <a:ext cx="888466" cy="45504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>
            <a:stCxn id="28" idx="0"/>
            <a:endCxn id="36" idx="2"/>
          </p:cNvCxnSpPr>
          <p:nvPr/>
        </p:nvCxnSpPr>
        <p:spPr>
          <a:xfrm flipH="1" flipV="1">
            <a:off x="3153467" y="3941915"/>
            <a:ext cx="883315" cy="45629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8" idx="0"/>
            <a:endCxn id="37" idx="2"/>
          </p:cNvCxnSpPr>
          <p:nvPr/>
        </p:nvCxnSpPr>
        <p:spPr>
          <a:xfrm flipV="1">
            <a:off x="4036783" y="3942541"/>
            <a:ext cx="2575" cy="45567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>
            <a:stCxn id="29" idx="0"/>
            <a:endCxn id="38" idx="2"/>
          </p:cNvCxnSpPr>
          <p:nvPr/>
        </p:nvCxnSpPr>
        <p:spPr>
          <a:xfrm flipV="1">
            <a:off x="5105187" y="3942541"/>
            <a:ext cx="2575" cy="45567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29" idx="0"/>
            <a:endCxn id="39" idx="2"/>
          </p:cNvCxnSpPr>
          <p:nvPr/>
        </p:nvCxnSpPr>
        <p:spPr>
          <a:xfrm flipV="1">
            <a:off x="5105187" y="3943166"/>
            <a:ext cx="888467" cy="45504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30" idx="0"/>
            <a:endCxn id="38" idx="2"/>
          </p:cNvCxnSpPr>
          <p:nvPr/>
        </p:nvCxnSpPr>
        <p:spPr>
          <a:xfrm flipH="1" flipV="1">
            <a:off x="5107762" y="3942541"/>
            <a:ext cx="883316" cy="45629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30" idx="0"/>
            <a:endCxn id="39" idx="2"/>
          </p:cNvCxnSpPr>
          <p:nvPr/>
        </p:nvCxnSpPr>
        <p:spPr>
          <a:xfrm flipV="1">
            <a:off x="5991079" y="3943166"/>
            <a:ext cx="2575" cy="45567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>
            <a:stCxn id="31" idx="0"/>
            <a:endCxn id="40" idx="2"/>
          </p:cNvCxnSpPr>
          <p:nvPr/>
        </p:nvCxnSpPr>
        <p:spPr>
          <a:xfrm flipV="1">
            <a:off x="6973106" y="3943166"/>
            <a:ext cx="2575" cy="45567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31" idx="0"/>
            <a:endCxn id="41" idx="2"/>
          </p:cNvCxnSpPr>
          <p:nvPr/>
        </p:nvCxnSpPr>
        <p:spPr>
          <a:xfrm flipV="1">
            <a:off x="6973106" y="3943793"/>
            <a:ext cx="888466" cy="45504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33" idx="0"/>
            <a:endCxn id="40" idx="2"/>
          </p:cNvCxnSpPr>
          <p:nvPr/>
        </p:nvCxnSpPr>
        <p:spPr>
          <a:xfrm flipH="1" flipV="1">
            <a:off x="6975681" y="3943166"/>
            <a:ext cx="883315" cy="45629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33" idx="0"/>
            <a:endCxn id="41" idx="2"/>
          </p:cNvCxnSpPr>
          <p:nvPr/>
        </p:nvCxnSpPr>
        <p:spPr>
          <a:xfrm flipV="1">
            <a:off x="7858996" y="3943793"/>
            <a:ext cx="2575" cy="45567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34" idx="0"/>
            <a:endCxn id="42" idx="2"/>
          </p:cNvCxnSpPr>
          <p:nvPr/>
        </p:nvCxnSpPr>
        <p:spPr>
          <a:xfrm flipV="1">
            <a:off x="1285550" y="2943721"/>
            <a:ext cx="9007" cy="62109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43" idx="2"/>
            <a:endCxn id="34" idx="0"/>
          </p:cNvCxnSpPr>
          <p:nvPr/>
        </p:nvCxnSpPr>
        <p:spPr>
          <a:xfrm flipH="1">
            <a:off x="1285550" y="2944348"/>
            <a:ext cx="894898" cy="620468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35" idx="0"/>
            <a:endCxn id="44" idx="2"/>
          </p:cNvCxnSpPr>
          <p:nvPr/>
        </p:nvCxnSpPr>
        <p:spPr>
          <a:xfrm flipV="1">
            <a:off x="2171440" y="2944348"/>
            <a:ext cx="991034" cy="62109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35" idx="0"/>
            <a:endCxn id="45" idx="2"/>
          </p:cNvCxnSpPr>
          <p:nvPr/>
        </p:nvCxnSpPr>
        <p:spPr>
          <a:xfrm flipV="1">
            <a:off x="2171440" y="2944974"/>
            <a:ext cx="1876925" cy="620468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36" idx="0"/>
            <a:endCxn id="42" idx="2"/>
          </p:cNvCxnSpPr>
          <p:nvPr/>
        </p:nvCxnSpPr>
        <p:spPr>
          <a:xfrm flipH="1" flipV="1">
            <a:off x="1294557" y="2943721"/>
            <a:ext cx="1858911" cy="621721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36" idx="0"/>
            <a:endCxn id="44" idx="2"/>
          </p:cNvCxnSpPr>
          <p:nvPr/>
        </p:nvCxnSpPr>
        <p:spPr>
          <a:xfrm flipV="1">
            <a:off x="3153467" y="2944348"/>
            <a:ext cx="9007" cy="621095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37" idx="0"/>
            <a:endCxn id="43" idx="2"/>
          </p:cNvCxnSpPr>
          <p:nvPr/>
        </p:nvCxnSpPr>
        <p:spPr>
          <a:xfrm flipH="1" flipV="1">
            <a:off x="2180448" y="2944348"/>
            <a:ext cx="1858911" cy="62172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37" idx="0"/>
            <a:endCxn id="45" idx="2"/>
          </p:cNvCxnSpPr>
          <p:nvPr/>
        </p:nvCxnSpPr>
        <p:spPr>
          <a:xfrm flipV="1">
            <a:off x="4039358" y="2944974"/>
            <a:ext cx="9007" cy="621094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stCxn id="46" idx="2"/>
            <a:endCxn id="38" idx="0"/>
          </p:cNvCxnSpPr>
          <p:nvPr/>
        </p:nvCxnSpPr>
        <p:spPr>
          <a:xfrm flipH="1">
            <a:off x="5107762" y="2944974"/>
            <a:ext cx="9007" cy="621094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>
            <a:stCxn id="47" idx="2"/>
            <a:endCxn id="38" idx="0"/>
          </p:cNvCxnSpPr>
          <p:nvPr/>
        </p:nvCxnSpPr>
        <p:spPr>
          <a:xfrm flipH="1">
            <a:off x="5107762" y="2945600"/>
            <a:ext cx="894899" cy="620468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>
            <a:stCxn id="40" idx="0"/>
            <a:endCxn id="46" idx="2"/>
          </p:cNvCxnSpPr>
          <p:nvPr/>
        </p:nvCxnSpPr>
        <p:spPr>
          <a:xfrm flipH="1" flipV="1">
            <a:off x="5116770" y="2944974"/>
            <a:ext cx="1858911" cy="62171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40" idx="0"/>
            <a:endCxn id="48" idx="2"/>
          </p:cNvCxnSpPr>
          <p:nvPr/>
        </p:nvCxnSpPr>
        <p:spPr>
          <a:xfrm flipV="1">
            <a:off x="6975681" y="2945600"/>
            <a:ext cx="9007" cy="621094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39" idx="0"/>
            <a:endCxn id="48" idx="2"/>
          </p:cNvCxnSpPr>
          <p:nvPr/>
        </p:nvCxnSpPr>
        <p:spPr>
          <a:xfrm flipV="1">
            <a:off x="5993654" y="2945600"/>
            <a:ext cx="991034" cy="621094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39" idx="0"/>
            <a:endCxn id="49" idx="2"/>
          </p:cNvCxnSpPr>
          <p:nvPr/>
        </p:nvCxnSpPr>
        <p:spPr>
          <a:xfrm flipV="1">
            <a:off x="5993654" y="2946226"/>
            <a:ext cx="1876925" cy="620467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41" idx="0"/>
            <a:endCxn id="47" idx="2"/>
          </p:cNvCxnSpPr>
          <p:nvPr/>
        </p:nvCxnSpPr>
        <p:spPr>
          <a:xfrm flipH="1" flipV="1">
            <a:off x="6002661" y="2945600"/>
            <a:ext cx="1858911" cy="621720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41" idx="0"/>
            <a:endCxn id="49" idx="2"/>
          </p:cNvCxnSpPr>
          <p:nvPr/>
        </p:nvCxnSpPr>
        <p:spPr>
          <a:xfrm flipV="1">
            <a:off x="7861572" y="2946226"/>
            <a:ext cx="9007" cy="621094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42" idx="0"/>
            <a:endCxn id="14" idx="2"/>
          </p:cNvCxnSpPr>
          <p:nvPr/>
        </p:nvCxnSpPr>
        <p:spPr>
          <a:xfrm flipH="1" flipV="1">
            <a:off x="1285550" y="1728440"/>
            <a:ext cx="9007" cy="838809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15" idx="2"/>
            <a:endCxn id="42" idx="0"/>
          </p:cNvCxnSpPr>
          <p:nvPr/>
        </p:nvCxnSpPr>
        <p:spPr>
          <a:xfrm flipH="1">
            <a:off x="1294557" y="1729066"/>
            <a:ext cx="876883" cy="838182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44" idx="0"/>
            <a:endCxn id="19" idx="2"/>
          </p:cNvCxnSpPr>
          <p:nvPr/>
        </p:nvCxnSpPr>
        <p:spPr>
          <a:xfrm flipV="1">
            <a:off x="3162475" y="1729693"/>
            <a:ext cx="1945287" cy="838182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44" idx="0"/>
            <a:endCxn id="20" idx="2"/>
          </p:cNvCxnSpPr>
          <p:nvPr/>
        </p:nvCxnSpPr>
        <p:spPr>
          <a:xfrm flipV="1">
            <a:off x="3162475" y="1730318"/>
            <a:ext cx="2831179" cy="837557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43" idx="0"/>
            <a:endCxn id="16" idx="2"/>
          </p:cNvCxnSpPr>
          <p:nvPr/>
        </p:nvCxnSpPr>
        <p:spPr>
          <a:xfrm flipV="1">
            <a:off x="2180448" y="1729066"/>
            <a:ext cx="973020" cy="838809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43" idx="0"/>
            <a:endCxn id="17" idx="2"/>
          </p:cNvCxnSpPr>
          <p:nvPr/>
        </p:nvCxnSpPr>
        <p:spPr>
          <a:xfrm flipV="1">
            <a:off x="2180448" y="1729693"/>
            <a:ext cx="1858911" cy="838182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45" idx="0"/>
            <a:endCxn id="22" idx="2"/>
          </p:cNvCxnSpPr>
          <p:nvPr/>
        </p:nvCxnSpPr>
        <p:spPr>
          <a:xfrm flipV="1">
            <a:off x="4048366" y="1730318"/>
            <a:ext cx="2927316" cy="838183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45" idx="0"/>
            <a:endCxn id="23" idx="2"/>
          </p:cNvCxnSpPr>
          <p:nvPr/>
        </p:nvCxnSpPr>
        <p:spPr>
          <a:xfrm flipV="1">
            <a:off x="4048366" y="1730945"/>
            <a:ext cx="3813206" cy="837557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46" idx="0"/>
            <a:endCxn id="19" idx="2"/>
          </p:cNvCxnSpPr>
          <p:nvPr/>
        </p:nvCxnSpPr>
        <p:spPr>
          <a:xfrm flipH="1" flipV="1">
            <a:off x="5107762" y="1729693"/>
            <a:ext cx="9007" cy="83880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46" idx="0"/>
            <a:endCxn id="14" idx="2"/>
          </p:cNvCxnSpPr>
          <p:nvPr/>
        </p:nvCxnSpPr>
        <p:spPr>
          <a:xfrm flipH="1" flipV="1">
            <a:off x="1285550" y="1728440"/>
            <a:ext cx="3831220" cy="840062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48" idx="0"/>
            <a:endCxn id="16" idx="2"/>
          </p:cNvCxnSpPr>
          <p:nvPr/>
        </p:nvCxnSpPr>
        <p:spPr>
          <a:xfrm flipH="1" flipV="1">
            <a:off x="3153467" y="1729066"/>
            <a:ext cx="3831221" cy="840061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48" idx="0"/>
            <a:endCxn id="22" idx="2"/>
          </p:cNvCxnSpPr>
          <p:nvPr/>
        </p:nvCxnSpPr>
        <p:spPr>
          <a:xfrm flipH="1" flipV="1">
            <a:off x="6975681" y="1730318"/>
            <a:ext cx="9007" cy="83880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47" idx="0"/>
            <a:endCxn id="15" idx="2"/>
          </p:cNvCxnSpPr>
          <p:nvPr/>
        </p:nvCxnSpPr>
        <p:spPr>
          <a:xfrm flipH="1" flipV="1">
            <a:off x="2171440" y="1729066"/>
            <a:ext cx="3831221" cy="840061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>
            <a:stCxn id="47" idx="0"/>
            <a:endCxn id="20" idx="2"/>
          </p:cNvCxnSpPr>
          <p:nvPr/>
        </p:nvCxnSpPr>
        <p:spPr>
          <a:xfrm flipH="1" flipV="1">
            <a:off x="5993654" y="1730318"/>
            <a:ext cx="9007" cy="83880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>
            <a:stCxn id="49" idx="0"/>
            <a:endCxn id="17" idx="2"/>
          </p:cNvCxnSpPr>
          <p:nvPr/>
        </p:nvCxnSpPr>
        <p:spPr>
          <a:xfrm flipH="1" flipV="1">
            <a:off x="4039358" y="1729693"/>
            <a:ext cx="3831221" cy="840061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>
            <a:stCxn id="49" idx="0"/>
            <a:endCxn id="23" idx="2"/>
          </p:cNvCxnSpPr>
          <p:nvPr/>
        </p:nvCxnSpPr>
        <p:spPr>
          <a:xfrm flipH="1" flipV="1">
            <a:off x="7861572" y="1730945"/>
            <a:ext cx="9007" cy="838809"/>
          </a:xfrm>
          <a:prstGeom prst="line">
            <a:avLst/>
          </a:prstGeom>
          <a:ln>
            <a:solidFill>
              <a:srgbClr val="FF66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Rectangle 98"/>
          <p:cNvSpPr>
            <a:spLocks noChangeAspect="1"/>
          </p:cNvSpPr>
          <p:nvPr/>
        </p:nvSpPr>
        <p:spPr>
          <a:xfrm>
            <a:off x="992307" y="2567249"/>
            <a:ext cx="606254" cy="376473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Rectangle 99"/>
          <p:cNvSpPr>
            <a:spLocks noChangeAspect="1"/>
          </p:cNvSpPr>
          <p:nvPr/>
        </p:nvSpPr>
        <p:spPr>
          <a:xfrm>
            <a:off x="1877320" y="2567249"/>
            <a:ext cx="606254" cy="376473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>
            <a:spLocks noChangeAspect="1"/>
          </p:cNvSpPr>
          <p:nvPr/>
        </p:nvSpPr>
        <p:spPr>
          <a:xfrm>
            <a:off x="982422" y="1354036"/>
            <a:ext cx="606254" cy="376473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>
            <a:spLocks noChangeAspect="1"/>
          </p:cNvSpPr>
          <p:nvPr/>
        </p:nvSpPr>
        <p:spPr>
          <a:xfrm>
            <a:off x="1867436" y="1354472"/>
            <a:ext cx="606254" cy="376473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>
            <a:spLocks noChangeAspect="1"/>
          </p:cNvSpPr>
          <p:nvPr/>
        </p:nvSpPr>
        <p:spPr>
          <a:xfrm>
            <a:off x="2847765" y="1354472"/>
            <a:ext cx="606254" cy="376473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Rectangle 103"/>
          <p:cNvSpPr>
            <a:spLocks noChangeAspect="1"/>
          </p:cNvSpPr>
          <p:nvPr/>
        </p:nvSpPr>
        <p:spPr>
          <a:xfrm>
            <a:off x="3735353" y="1354036"/>
            <a:ext cx="606254" cy="376473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rgbClr val="00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>
            <a:spLocks noChangeAspect="1"/>
          </p:cNvSpPr>
          <p:nvPr/>
        </p:nvSpPr>
        <p:spPr>
          <a:xfrm>
            <a:off x="4814520" y="2569754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ectangle 105"/>
          <p:cNvSpPr>
            <a:spLocks noChangeAspect="1"/>
          </p:cNvSpPr>
          <p:nvPr/>
        </p:nvSpPr>
        <p:spPr>
          <a:xfrm>
            <a:off x="5699534" y="2569754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Rectangle 106"/>
          <p:cNvSpPr>
            <a:spLocks noChangeAspect="1"/>
          </p:cNvSpPr>
          <p:nvPr/>
        </p:nvSpPr>
        <p:spPr>
          <a:xfrm>
            <a:off x="4808230" y="3564816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Rectangle 107"/>
          <p:cNvSpPr>
            <a:spLocks noChangeAspect="1"/>
          </p:cNvSpPr>
          <p:nvPr/>
        </p:nvSpPr>
        <p:spPr>
          <a:xfrm>
            <a:off x="6669978" y="3564816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Rectangle 108"/>
          <p:cNvSpPr>
            <a:spLocks noChangeAspect="1"/>
          </p:cNvSpPr>
          <p:nvPr/>
        </p:nvSpPr>
        <p:spPr>
          <a:xfrm>
            <a:off x="4802060" y="4396958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0" name="Rectangle 109"/>
          <p:cNvSpPr>
            <a:spLocks noChangeAspect="1"/>
          </p:cNvSpPr>
          <p:nvPr/>
        </p:nvSpPr>
        <p:spPr>
          <a:xfrm>
            <a:off x="5690527" y="4399463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1" name="Rectangle 110"/>
          <p:cNvSpPr>
            <a:spLocks noChangeAspect="1"/>
          </p:cNvSpPr>
          <p:nvPr/>
        </p:nvSpPr>
        <p:spPr>
          <a:xfrm>
            <a:off x="6669978" y="4396958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Rectangle 111"/>
          <p:cNvSpPr>
            <a:spLocks noChangeAspect="1"/>
          </p:cNvSpPr>
          <p:nvPr/>
        </p:nvSpPr>
        <p:spPr>
          <a:xfrm>
            <a:off x="7558444" y="4396958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Rectangle 112"/>
          <p:cNvSpPr>
            <a:spLocks noChangeAspect="1"/>
          </p:cNvSpPr>
          <p:nvPr/>
        </p:nvSpPr>
        <p:spPr>
          <a:xfrm>
            <a:off x="6681561" y="2569754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>
            <a:spLocks noChangeAspect="1"/>
          </p:cNvSpPr>
          <p:nvPr/>
        </p:nvSpPr>
        <p:spPr>
          <a:xfrm>
            <a:off x="7568329" y="2572327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>
            <a:spLocks noChangeAspect="1"/>
          </p:cNvSpPr>
          <p:nvPr/>
        </p:nvSpPr>
        <p:spPr>
          <a:xfrm>
            <a:off x="5690527" y="3565443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>
            <a:spLocks noChangeAspect="1"/>
          </p:cNvSpPr>
          <p:nvPr/>
        </p:nvSpPr>
        <p:spPr>
          <a:xfrm>
            <a:off x="7555869" y="3569894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7" name="Rectangle 116"/>
          <p:cNvSpPr>
            <a:spLocks noChangeAspect="1"/>
          </p:cNvSpPr>
          <p:nvPr/>
        </p:nvSpPr>
        <p:spPr>
          <a:xfrm>
            <a:off x="2847765" y="3567320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8" name="Rectangle 117"/>
          <p:cNvSpPr>
            <a:spLocks noChangeAspect="1"/>
          </p:cNvSpPr>
          <p:nvPr/>
        </p:nvSpPr>
        <p:spPr>
          <a:xfrm>
            <a:off x="3733656" y="3564816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Rectangle 118"/>
          <p:cNvSpPr>
            <a:spLocks noChangeAspect="1"/>
          </p:cNvSpPr>
          <p:nvPr/>
        </p:nvSpPr>
        <p:spPr>
          <a:xfrm>
            <a:off x="2847765" y="4413241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Rectangle 119"/>
          <p:cNvSpPr>
            <a:spLocks noChangeAspect="1"/>
          </p:cNvSpPr>
          <p:nvPr/>
        </p:nvSpPr>
        <p:spPr>
          <a:xfrm>
            <a:off x="3745238" y="4413241"/>
            <a:ext cx="606254" cy="37647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126958" y="2400922"/>
            <a:ext cx="495786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dirty="0" smtClean="0"/>
              <a:t>u</a:t>
            </a:r>
            <a:endParaRPr lang="en-US" sz="3200" i="1" dirty="0"/>
          </a:p>
        </p:txBody>
      </p:sp>
      <p:cxnSp>
        <p:nvCxnSpPr>
          <p:cNvPr id="10" name="Straight Connector 9"/>
          <p:cNvCxnSpPr>
            <a:stCxn id="42" idx="2"/>
            <a:endCxn id="117" idx="0"/>
          </p:cNvCxnSpPr>
          <p:nvPr/>
        </p:nvCxnSpPr>
        <p:spPr>
          <a:xfrm>
            <a:off x="1294557" y="2943722"/>
            <a:ext cx="1856335" cy="623598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endCxn id="101" idx="2"/>
          </p:cNvCxnSpPr>
          <p:nvPr/>
        </p:nvCxnSpPr>
        <p:spPr>
          <a:xfrm flipH="1" flipV="1">
            <a:off x="1285549" y="1730509"/>
            <a:ext cx="9008" cy="841819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endCxn id="15" idx="2"/>
          </p:cNvCxnSpPr>
          <p:nvPr/>
        </p:nvCxnSpPr>
        <p:spPr>
          <a:xfrm flipV="1">
            <a:off x="1282974" y="1729067"/>
            <a:ext cx="888466" cy="843261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4" idx="2"/>
            <a:endCxn id="105" idx="0"/>
          </p:cNvCxnSpPr>
          <p:nvPr/>
        </p:nvCxnSpPr>
        <p:spPr>
          <a:xfrm>
            <a:off x="1285549" y="1728440"/>
            <a:ext cx="3832098" cy="841314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5" idx="2"/>
            <a:endCxn id="106" idx="0"/>
          </p:cNvCxnSpPr>
          <p:nvPr/>
        </p:nvCxnSpPr>
        <p:spPr>
          <a:xfrm>
            <a:off x="2171440" y="1729067"/>
            <a:ext cx="3831221" cy="840687"/>
          </a:xfrm>
          <a:prstGeom prst="line">
            <a:avLst/>
          </a:prstGeom>
          <a:ln w="7620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1" name="Rectangle 220"/>
          <p:cNvSpPr>
            <a:spLocks/>
          </p:cNvSpPr>
          <p:nvPr/>
        </p:nvSpPr>
        <p:spPr>
          <a:xfrm>
            <a:off x="6297071" y="5196887"/>
            <a:ext cx="534073" cy="317045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23" name="Rectangle 222"/>
          <p:cNvSpPr>
            <a:spLocks noChangeAspect="1"/>
          </p:cNvSpPr>
          <p:nvPr/>
        </p:nvSpPr>
        <p:spPr>
          <a:xfrm>
            <a:off x="6297071" y="5642373"/>
            <a:ext cx="534073" cy="31711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TextBox 223"/>
          <p:cNvSpPr txBox="1"/>
          <p:nvPr/>
        </p:nvSpPr>
        <p:spPr>
          <a:xfrm>
            <a:off x="6851010" y="5148507"/>
            <a:ext cx="25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 direct path</a:t>
            </a:r>
            <a:endParaRPr lang="en-US" sz="2000" dirty="0"/>
          </a:p>
        </p:txBody>
      </p:sp>
      <p:sp>
        <p:nvSpPr>
          <p:cNvPr id="225" name="TextBox 224"/>
          <p:cNvSpPr txBox="1"/>
          <p:nvPr/>
        </p:nvSpPr>
        <p:spPr>
          <a:xfrm>
            <a:off x="6851009" y="5586498"/>
            <a:ext cx="21176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Has alternate path</a:t>
            </a:r>
            <a:endParaRPr lang="en-US" sz="2000" dirty="0"/>
          </a:p>
        </p:txBody>
      </p:sp>
      <p:grpSp>
        <p:nvGrpSpPr>
          <p:cNvPr id="331" name="Group 330"/>
          <p:cNvGrpSpPr>
            <a:grpSpLocks noChangeAspect="1"/>
          </p:cNvGrpSpPr>
          <p:nvPr/>
        </p:nvGrpSpPr>
        <p:grpSpPr>
          <a:xfrm>
            <a:off x="826776" y="1171254"/>
            <a:ext cx="7533435" cy="3772670"/>
            <a:chOff x="1349965" y="6126163"/>
            <a:chExt cx="7533435" cy="3772670"/>
          </a:xfrm>
        </p:grpSpPr>
        <p:sp>
          <p:nvSpPr>
            <p:cNvPr id="332" name="Rectangle 331"/>
            <p:cNvSpPr/>
            <p:nvPr/>
          </p:nvSpPr>
          <p:spPr>
            <a:xfrm>
              <a:off x="1349965" y="6126163"/>
              <a:ext cx="7533435" cy="3772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3" name="Rectangle 332"/>
            <p:cNvSpPr>
              <a:spLocks noChangeAspect="1"/>
            </p:cNvSpPr>
            <p:nvPr/>
          </p:nvSpPr>
          <p:spPr>
            <a:xfrm>
              <a:off x="1506298" y="6306876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4" name="Rectangle 333"/>
            <p:cNvSpPr>
              <a:spLocks noChangeAspect="1"/>
            </p:cNvSpPr>
            <p:nvPr/>
          </p:nvSpPr>
          <p:spPr>
            <a:xfrm>
              <a:off x="2392189" y="6307503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5" name="Rectangle 334"/>
            <p:cNvSpPr>
              <a:spLocks noChangeAspect="1"/>
            </p:cNvSpPr>
            <p:nvPr/>
          </p:nvSpPr>
          <p:spPr>
            <a:xfrm>
              <a:off x="3374216" y="6307503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6" name="Rectangle 335"/>
            <p:cNvSpPr>
              <a:spLocks noChangeAspect="1"/>
            </p:cNvSpPr>
            <p:nvPr/>
          </p:nvSpPr>
          <p:spPr>
            <a:xfrm>
              <a:off x="4260107" y="6308129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7" name="Rectangle 336"/>
            <p:cNvSpPr>
              <a:spLocks noChangeAspect="1"/>
            </p:cNvSpPr>
            <p:nvPr/>
          </p:nvSpPr>
          <p:spPr>
            <a:xfrm>
              <a:off x="5328511" y="6308129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8" name="Rectangle 337"/>
            <p:cNvSpPr>
              <a:spLocks noChangeAspect="1"/>
            </p:cNvSpPr>
            <p:nvPr/>
          </p:nvSpPr>
          <p:spPr>
            <a:xfrm>
              <a:off x="6214403" y="6308755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9" name="Rectangle 338"/>
            <p:cNvSpPr>
              <a:spLocks noChangeAspect="1"/>
            </p:cNvSpPr>
            <p:nvPr/>
          </p:nvSpPr>
          <p:spPr>
            <a:xfrm>
              <a:off x="7196430" y="6308755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0" name="Rectangle 339"/>
            <p:cNvSpPr>
              <a:spLocks noChangeAspect="1"/>
            </p:cNvSpPr>
            <p:nvPr/>
          </p:nvSpPr>
          <p:spPr>
            <a:xfrm>
              <a:off x="8082320" y="6309381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1" name="Rectangle 340"/>
            <p:cNvSpPr>
              <a:spLocks noChangeAspect="1"/>
            </p:cNvSpPr>
            <p:nvPr/>
          </p:nvSpPr>
          <p:spPr>
            <a:xfrm>
              <a:off x="1503723" y="9351867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2" name="Rectangle 341"/>
            <p:cNvSpPr>
              <a:spLocks noChangeAspect="1"/>
            </p:cNvSpPr>
            <p:nvPr/>
          </p:nvSpPr>
          <p:spPr>
            <a:xfrm>
              <a:off x="2389614" y="9352493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3" name="Rectangle 342"/>
            <p:cNvSpPr>
              <a:spLocks noChangeAspect="1"/>
            </p:cNvSpPr>
            <p:nvPr/>
          </p:nvSpPr>
          <p:spPr>
            <a:xfrm>
              <a:off x="3371641" y="9352493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4" name="Rectangle 343"/>
            <p:cNvSpPr>
              <a:spLocks noChangeAspect="1"/>
            </p:cNvSpPr>
            <p:nvPr/>
          </p:nvSpPr>
          <p:spPr>
            <a:xfrm>
              <a:off x="4257532" y="9353120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5" name="Rectangle 344"/>
            <p:cNvSpPr>
              <a:spLocks noChangeAspect="1"/>
            </p:cNvSpPr>
            <p:nvPr/>
          </p:nvSpPr>
          <p:spPr>
            <a:xfrm>
              <a:off x="5325936" y="9353120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6" name="Rectangle 345"/>
            <p:cNvSpPr>
              <a:spLocks noChangeAspect="1"/>
            </p:cNvSpPr>
            <p:nvPr/>
          </p:nvSpPr>
          <p:spPr>
            <a:xfrm>
              <a:off x="6211827" y="9353745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7" name="Rectangle 346"/>
            <p:cNvSpPr>
              <a:spLocks noChangeAspect="1"/>
            </p:cNvSpPr>
            <p:nvPr/>
          </p:nvSpPr>
          <p:spPr>
            <a:xfrm>
              <a:off x="7193854" y="9353745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8" name="Rectangle 347"/>
            <p:cNvSpPr>
              <a:spLocks noChangeAspect="1"/>
            </p:cNvSpPr>
            <p:nvPr/>
          </p:nvSpPr>
          <p:spPr>
            <a:xfrm>
              <a:off x="8079745" y="9354372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9" name="Rectangle 348"/>
            <p:cNvSpPr>
              <a:spLocks noChangeAspect="1"/>
            </p:cNvSpPr>
            <p:nvPr/>
          </p:nvSpPr>
          <p:spPr>
            <a:xfrm>
              <a:off x="1506298" y="8519725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0" name="Rectangle 349"/>
            <p:cNvSpPr>
              <a:spLocks noChangeAspect="1"/>
            </p:cNvSpPr>
            <p:nvPr/>
          </p:nvSpPr>
          <p:spPr>
            <a:xfrm>
              <a:off x="2392189" y="8520352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1" name="Rectangle 350"/>
            <p:cNvSpPr>
              <a:spLocks noChangeAspect="1"/>
            </p:cNvSpPr>
            <p:nvPr/>
          </p:nvSpPr>
          <p:spPr>
            <a:xfrm>
              <a:off x="3374216" y="8520352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2" name="Rectangle 351"/>
            <p:cNvSpPr>
              <a:spLocks noChangeAspect="1"/>
            </p:cNvSpPr>
            <p:nvPr/>
          </p:nvSpPr>
          <p:spPr>
            <a:xfrm>
              <a:off x="4260107" y="8520977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3" name="Rectangle 352"/>
            <p:cNvSpPr>
              <a:spLocks noChangeAspect="1"/>
            </p:cNvSpPr>
            <p:nvPr/>
          </p:nvSpPr>
          <p:spPr>
            <a:xfrm>
              <a:off x="5328511" y="8520977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4" name="Rectangle 353"/>
            <p:cNvSpPr>
              <a:spLocks noChangeAspect="1"/>
            </p:cNvSpPr>
            <p:nvPr/>
          </p:nvSpPr>
          <p:spPr>
            <a:xfrm>
              <a:off x="6214403" y="8521603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5" name="Rectangle 354"/>
            <p:cNvSpPr>
              <a:spLocks noChangeAspect="1"/>
            </p:cNvSpPr>
            <p:nvPr/>
          </p:nvSpPr>
          <p:spPr>
            <a:xfrm>
              <a:off x="7196430" y="8521603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6" name="Rectangle 355"/>
            <p:cNvSpPr>
              <a:spLocks noChangeAspect="1"/>
            </p:cNvSpPr>
            <p:nvPr/>
          </p:nvSpPr>
          <p:spPr>
            <a:xfrm>
              <a:off x="8082320" y="8522229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7" name="Rectangle 356"/>
            <p:cNvSpPr>
              <a:spLocks noChangeAspect="1"/>
            </p:cNvSpPr>
            <p:nvPr/>
          </p:nvSpPr>
          <p:spPr>
            <a:xfrm>
              <a:off x="1515306" y="7522158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8" name="Rectangle 357"/>
            <p:cNvSpPr>
              <a:spLocks noChangeAspect="1"/>
            </p:cNvSpPr>
            <p:nvPr/>
          </p:nvSpPr>
          <p:spPr>
            <a:xfrm>
              <a:off x="2401196" y="7522784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9" name="Rectangle 358"/>
            <p:cNvSpPr>
              <a:spLocks noChangeAspect="1"/>
            </p:cNvSpPr>
            <p:nvPr/>
          </p:nvSpPr>
          <p:spPr>
            <a:xfrm>
              <a:off x="3383223" y="7522784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0" name="Rectangle 359"/>
            <p:cNvSpPr>
              <a:spLocks noChangeAspect="1"/>
            </p:cNvSpPr>
            <p:nvPr/>
          </p:nvSpPr>
          <p:spPr>
            <a:xfrm>
              <a:off x="4269114" y="7523411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1" name="Rectangle 360"/>
            <p:cNvSpPr>
              <a:spLocks noChangeAspect="1"/>
            </p:cNvSpPr>
            <p:nvPr/>
          </p:nvSpPr>
          <p:spPr>
            <a:xfrm>
              <a:off x="5337518" y="7523411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2" name="Rectangle 361"/>
            <p:cNvSpPr>
              <a:spLocks noChangeAspect="1"/>
            </p:cNvSpPr>
            <p:nvPr/>
          </p:nvSpPr>
          <p:spPr>
            <a:xfrm>
              <a:off x="6223410" y="7524036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3" name="Rectangle 362"/>
            <p:cNvSpPr>
              <a:spLocks noChangeAspect="1"/>
            </p:cNvSpPr>
            <p:nvPr/>
          </p:nvSpPr>
          <p:spPr>
            <a:xfrm>
              <a:off x="7205437" y="7524036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4" name="Rectangle 363"/>
            <p:cNvSpPr>
              <a:spLocks noChangeAspect="1"/>
            </p:cNvSpPr>
            <p:nvPr/>
          </p:nvSpPr>
          <p:spPr>
            <a:xfrm>
              <a:off x="8091328" y="7524663"/>
              <a:ext cx="606254" cy="376473"/>
            </a:xfrm>
            <a:prstGeom prst="rect">
              <a:avLst/>
            </a:prstGeom>
            <a:noFill/>
            <a:ln w="12700" cmpd="sng">
              <a:solidFill>
                <a:schemeClr val="tx1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5" name="Straight Connector 364"/>
            <p:cNvCxnSpPr>
              <a:stCxn id="341" idx="0"/>
              <a:endCxn id="349" idx="2"/>
            </p:cNvCxnSpPr>
            <p:nvPr/>
          </p:nvCxnSpPr>
          <p:spPr>
            <a:xfrm flipV="1">
              <a:off x="1806850" y="8896198"/>
              <a:ext cx="2575" cy="4556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6" name="Straight Connector 365"/>
            <p:cNvCxnSpPr>
              <a:stCxn id="341" idx="0"/>
              <a:endCxn id="350" idx="2"/>
            </p:cNvCxnSpPr>
            <p:nvPr/>
          </p:nvCxnSpPr>
          <p:spPr>
            <a:xfrm flipV="1">
              <a:off x="1806850" y="8896824"/>
              <a:ext cx="888466" cy="455042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7" name="Straight Connector 366"/>
            <p:cNvCxnSpPr>
              <a:stCxn id="342" idx="0"/>
              <a:endCxn id="349" idx="2"/>
            </p:cNvCxnSpPr>
            <p:nvPr/>
          </p:nvCxnSpPr>
          <p:spPr>
            <a:xfrm flipH="1" flipV="1">
              <a:off x="1809426" y="8896198"/>
              <a:ext cx="883315" cy="45629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8" name="Straight Connector 367"/>
            <p:cNvCxnSpPr>
              <a:stCxn id="342" idx="0"/>
              <a:endCxn id="350" idx="2"/>
            </p:cNvCxnSpPr>
            <p:nvPr/>
          </p:nvCxnSpPr>
          <p:spPr>
            <a:xfrm flipV="1">
              <a:off x="2692741" y="8896824"/>
              <a:ext cx="2575" cy="4556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9" name="Straight Connector 368"/>
            <p:cNvCxnSpPr>
              <a:stCxn id="343" idx="0"/>
              <a:endCxn id="351" idx="2"/>
            </p:cNvCxnSpPr>
            <p:nvPr/>
          </p:nvCxnSpPr>
          <p:spPr>
            <a:xfrm flipV="1">
              <a:off x="3674768" y="8896824"/>
              <a:ext cx="2575" cy="455669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0" name="Straight Connector 369"/>
            <p:cNvCxnSpPr>
              <a:stCxn id="343" idx="0"/>
              <a:endCxn id="352" idx="2"/>
            </p:cNvCxnSpPr>
            <p:nvPr/>
          </p:nvCxnSpPr>
          <p:spPr>
            <a:xfrm flipV="1">
              <a:off x="3674768" y="8897450"/>
              <a:ext cx="888466" cy="45504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1" name="Straight Connector 370"/>
            <p:cNvCxnSpPr>
              <a:stCxn id="344" idx="0"/>
              <a:endCxn id="351" idx="2"/>
            </p:cNvCxnSpPr>
            <p:nvPr/>
          </p:nvCxnSpPr>
          <p:spPr>
            <a:xfrm flipH="1" flipV="1">
              <a:off x="3677343" y="8896824"/>
              <a:ext cx="883315" cy="45629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2" name="Straight Connector 371"/>
            <p:cNvCxnSpPr>
              <a:stCxn id="344" idx="0"/>
              <a:endCxn id="352" idx="2"/>
            </p:cNvCxnSpPr>
            <p:nvPr/>
          </p:nvCxnSpPr>
          <p:spPr>
            <a:xfrm flipV="1">
              <a:off x="4560659" y="8897450"/>
              <a:ext cx="2575" cy="4556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3" name="Straight Connector 372"/>
            <p:cNvCxnSpPr>
              <a:stCxn id="345" idx="0"/>
              <a:endCxn id="353" idx="2"/>
            </p:cNvCxnSpPr>
            <p:nvPr/>
          </p:nvCxnSpPr>
          <p:spPr>
            <a:xfrm flipV="1">
              <a:off x="5629063" y="8897450"/>
              <a:ext cx="2575" cy="4556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4" name="Straight Connector 373"/>
            <p:cNvCxnSpPr>
              <a:stCxn id="345" idx="0"/>
              <a:endCxn id="354" idx="2"/>
            </p:cNvCxnSpPr>
            <p:nvPr/>
          </p:nvCxnSpPr>
          <p:spPr>
            <a:xfrm flipV="1">
              <a:off x="5629063" y="8898075"/>
              <a:ext cx="888467" cy="455044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5" name="Straight Connector 374"/>
            <p:cNvCxnSpPr>
              <a:stCxn id="346" idx="0"/>
              <a:endCxn id="353" idx="2"/>
            </p:cNvCxnSpPr>
            <p:nvPr/>
          </p:nvCxnSpPr>
          <p:spPr>
            <a:xfrm flipH="1" flipV="1">
              <a:off x="5631638" y="8897450"/>
              <a:ext cx="883316" cy="45629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6" name="Straight Connector 375"/>
            <p:cNvCxnSpPr>
              <a:stCxn id="346" idx="0"/>
              <a:endCxn id="354" idx="2"/>
            </p:cNvCxnSpPr>
            <p:nvPr/>
          </p:nvCxnSpPr>
          <p:spPr>
            <a:xfrm flipV="1">
              <a:off x="6514955" y="8898075"/>
              <a:ext cx="2575" cy="4556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7" name="Straight Connector 376"/>
            <p:cNvCxnSpPr>
              <a:stCxn id="347" idx="0"/>
              <a:endCxn id="355" idx="2"/>
            </p:cNvCxnSpPr>
            <p:nvPr/>
          </p:nvCxnSpPr>
          <p:spPr>
            <a:xfrm flipV="1">
              <a:off x="7496982" y="8898075"/>
              <a:ext cx="2575" cy="4556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8" name="Straight Connector 377"/>
            <p:cNvCxnSpPr>
              <a:stCxn id="347" idx="0"/>
              <a:endCxn id="356" idx="2"/>
            </p:cNvCxnSpPr>
            <p:nvPr/>
          </p:nvCxnSpPr>
          <p:spPr>
            <a:xfrm flipV="1">
              <a:off x="7496982" y="8898702"/>
              <a:ext cx="888466" cy="455043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9" name="Straight Connector 378"/>
            <p:cNvCxnSpPr>
              <a:stCxn id="348" idx="0"/>
              <a:endCxn id="355" idx="2"/>
            </p:cNvCxnSpPr>
            <p:nvPr/>
          </p:nvCxnSpPr>
          <p:spPr>
            <a:xfrm flipH="1" flipV="1">
              <a:off x="7499557" y="8898075"/>
              <a:ext cx="883315" cy="456296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0" name="Straight Connector 379"/>
            <p:cNvCxnSpPr>
              <a:stCxn id="348" idx="0"/>
              <a:endCxn id="356" idx="2"/>
            </p:cNvCxnSpPr>
            <p:nvPr/>
          </p:nvCxnSpPr>
          <p:spPr>
            <a:xfrm flipV="1">
              <a:off x="8382872" y="8898702"/>
              <a:ext cx="2575" cy="455670"/>
            </a:xfrm>
            <a:prstGeom prst="line">
              <a:avLst/>
            </a:prstGeom>
            <a:ln>
              <a:solidFill>
                <a:schemeClr val="tx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1" name="Straight Connector 380"/>
            <p:cNvCxnSpPr>
              <a:stCxn id="349" idx="0"/>
              <a:endCxn id="357" idx="2"/>
            </p:cNvCxnSpPr>
            <p:nvPr/>
          </p:nvCxnSpPr>
          <p:spPr>
            <a:xfrm flipV="1">
              <a:off x="1809426" y="7898630"/>
              <a:ext cx="9007" cy="621095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Straight Connector 381"/>
            <p:cNvCxnSpPr>
              <a:stCxn id="358" idx="2"/>
              <a:endCxn id="349" idx="0"/>
            </p:cNvCxnSpPr>
            <p:nvPr/>
          </p:nvCxnSpPr>
          <p:spPr>
            <a:xfrm flipH="1">
              <a:off x="1809426" y="7899257"/>
              <a:ext cx="894898" cy="620468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Straight Connector 382"/>
            <p:cNvCxnSpPr>
              <a:stCxn id="350" idx="0"/>
              <a:endCxn id="360" idx="2"/>
            </p:cNvCxnSpPr>
            <p:nvPr/>
          </p:nvCxnSpPr>
          <p:spPr>
            <a:xfrm flipV="1">
              <a:off x="2695316" y="7899883"/>
              <a:ext cx="1876925" cy="620468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Straight Connector 383"/>
            <p:cNvCxnSpPr>
              <a:stCxn id="351" idx="0"/>
              <a:endCxn id="357" idx="2"/>
            </p:cNvCxnSpPr>
            <p:nvPr/>
          </p:nvCxnSpPr>
          <p:spPr>
            <a:xfrm flipH="1" flipV="1">
              <a:off x="1818433" y="7898630"/>
              <a:ext cx="1858911" cy="621721"/>
            </a:xfrm>
            <a:prstGeom prst="line">
              <a:avLst/>
            </a:prstGeom>
            <a:ln>
              <a:solidFill>
                <a:schemeClr val="bg1">
                  <a:lumMod val="65000"/>
                </a:schemeClr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Straight Connector 384"/>
            <p:cNvCxnSpPr>
              <a:stCxn id="352" idx="0"/>
              <a:endCxn id="358" idx="2"/>
            </p:cNvCxnSpPr>
            <p:nvPr/>
          </p:nvCxnSpPr>
          <p:spPr>
            <a:xfrm flipH="1" flipV="1">
              <a:off x="2704324" y="7899257"/>
              <a:ext cx="1858911" cy="621720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6" name="Straight Connector 385"/>
            <p:cNvCxnSpPr>
              <a:stCxn id="352" idx="0"/>
              <a:endCxn id="360" idx="2"/>
            </p:cNvCxnSpPr>
            <p:nvPr/>
          </p:nvCxnSpPr>
          <p:spPr>
            <a:xfrm flipV="1">
              <a:off x="4563234" y="7899883"/>
              <a:ext cx="9007" cy="621094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7" name="Straight Connector 386"/>
            <p:cNvCxnSpPr>
              <a:stCxn id="361" idx="2"/>
              <a:endCxn id="353" idx="0"/>
            </p:cNvCxnSpPr>
            <p:nvPr/>
          </p:nvCxnSpPr>
          <p:spPr>
            <a:xfrm flipH="1">
              <a:off x="5631638" y="7899883"/>
              <a:ext cx="9007" cy="621094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8" name="Straight Connector 387"/>
            <p:cNvCxnSpPr>
              <a:stCxn id="362" idx="2"/>
              <a:endCxn id="353" idx="0"/>
            </p:cNvCxnSpPr>
            <p:nvPr/>
          </p:nvCxnSpPr>
          <p:spPr>
            <a:xfrm flipH="1">
              <a:off x="5631638" y="7900509"/>
              <a:ext cx="894899" cy="620468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9" name="Straight Connector 388"/>
            <p:cNvCxnSpPr>
              <a:stCxn id="355" idx="0"/>
              <a:endCxn id="361" idx="2"/>
            </p:cNvCxnSpPr>
            <p:nvPr/>
          </p:nvCxnSpPr>
          <p:spPr>
            <a:xfrm flipH="1" flipV="1">
              <a:off x="5640646" y="7899883"/>
              <a:ext cx="1858911" cy="621719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0" name="Straight Connector 389"/>
            <p:cNvCxnSpPr>
              <a:stCxn id="355" idx="0"/>
              <a:endCxn id="363" idx="2"/>
            </p:cNvCxnSpPr>
            <p:nvPr/>
          </p:nvCxnSpPr>
          <p:spPr>
            <a:xfrm flipV="1">
              <a:off x="7499557" y="7900509"/>
              <a:ext cx="9007" cy="621094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1" name="Straight Connector 390"/>
            <p:cNvCxnSpPr>
              <a:stCxn id="354" idx="0"/>
              <a:endCxn id="363" idx="2"/>
            </p:cNvCxnSpPr>
            <p:nvPr/>
          </p:nvCxnSpPr>
          <p:spPr>
            <a:xfrm flipV="1">
              <a:off x="6517530" y="7900509"/>
              <a:ext cx="991034" cy="621094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2" name="Straight Connector 391"/>
            <p:cNvCxnSpPr>
              <a:stCxn id="354" idx="0"/>
              <a:endCxn id="364" idx="2"/>
            </p:cNvCxnSpPr>
            <p:nvPr/>
          </p:nvCxnSpPr>
          <p:spPr>
            <a:xfrm flipV="1">
              <a:off x="6517530" y="7901135"/>
              <a:ext cx="1876925" cy="620467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Straight Connector 392"/>
            <p:cNvCxnSpPr>
              <a:stCxn id="356" idx="0"/>
              <a:endCxn id="362" idx="2"/>
            </p:cNvCxnSpPr>
            <p:nvPr/>
          </p:nvCxnSpPr>
          <p:spPr>
            <a:xfrm flipH="1" flipV="1">
              <a:off x="6526537" y="7900509"/>
              <a:ext cx="1858911" cy="621720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Straight Connector 393"/>
            <p:cNvCxnSpPr>
              <a:stCxn id="356" idx="0"/>
              <a:endCxn id="364" idx="2"/>
            </p:cNvCxnSpPr>
            <p:nvPr/>
          </p:nvCxnSpPr>
          <p:spPr>
            <a:xfrm flipV="1">
              <a:off x="8385448" y="7901135"/>
              <a:ext cx="9007" cy="621094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Straight Connector 394"/>
            <p:cNvCxnSpPr>
              <a:stCxn id="357" idx="0"/>
              <a:endCxn id="333" idx="2"/>
            </p:cNvCxnSpPr>
            <p:nvPr/>
          </p:nvCxnSpPr>
          <p:spPr>
            <a:xfrm flipH="1" flipV="1">
              <a:off x="1809426" y="6683349"/>
              <a:ext cx="9007" cy="838809"/>
            </a:xfrm>
            <a:prstGeom prst="line">
              <a:avLst/>
            </a:prstGeom>
            <a:ln>
              <a:solidFill>
                <a:srgbClr val="A6A6A6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Straight Connector 395"/>
            <p:cNvCxnSpPr>
              <a:stCxn id="334" idx="2"/>
              <a:endCxn id="357" idx="0"/>
            </p:cNvCxnSpPr>
            <p:nvPr/>
          </p:nvCxnSpPr>
          <p:spPr>
            <a:xfrm flipH="1">
              <a:off x="1818433" y="6683975"/>
              <a:ext cx="876883" cy="838182"/>
            </a:xfrm>
            <a:prstGeom prst="line">
              <a:avLst/>
            </a:prstGeom>
            <a:ln>
              <a:solidFill>
                <a:srgbClr val="A6A6A6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Straight Connector 396"/>
            <p:cNvCxnSpPr>
              <a:stCxn id="358" idx="0"/>
              <a:endCxn id="335" idx="2"/>
            </p:cNvCxnSpPr>
            <p:nvPr/>
          </p:nvCxnSpPr>
          <p:spPr>
            <a:xfrm flipV="1">
              <a:off x="2704324" y="6683975"/>
              <a:ext cx="973020" cy="838809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Straight Connector 397"/>
            <p:cNvCxnSpPr>
              <a:stCxn id="358" idx="0"/>
              <a:endCxn id="336" idx="2"/>
            </p:cNvCxnSpPr>
            <p:nvPr/>
          </p:nvCxnSpPr>
          <p:spPr>
            <a:xfrm flipV="1">
              <a:off x="2704324" y="6684602"/>
              <a:ext cx="1858911" cy="838182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9" name="Straight Connector 398"/>
            <p:cNvCxnSpPr>
              <a:stCxn id="360" idx="0"/>
              <a:endCxn id="339" idx="2"/>
            </p:cNvCxnSpPr>
            <p:nvPr/>
          </p:nvCxnSpPr>
          <p:spPr>
            <a:xfrm flipV="1">
              <a:off x="4572242" y="6685227"/>
              <a:ext cx="2927316" cy="838183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0" name="Straight Connector 399"/>
            <p:cNvCxnSpPr>
              <a:stCxn id="360" idx="0"/>
              <a:endCxn id="340" idx="2"/>
            </p:cNvCxnSpPr>
            <p:nvPr/>
          </p:nvCxnSpPr>
          <p:spPr>
            <a:xfrm flipV="1">
              <a:off x="4572242" y="6685854"/>
              <a:ext cx="3813206" cy="837557"/>
            </a:xfrm>
            <a:prstGeom prst="line">
              <a:avLst/>
            </a:prstGeom>
            <a:ln>
              <a:solidFill>
                <a:srgbClr val="0000FF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1" name="Straight Connector 400"/>
            <p:cNvCxnSpPr>
              <a:stCxn id="361" idx="0"/>
              <a:endCxn id="333" idx="2"/>
            </p:cNvCxnSpPr>
            <p:nvPr/>
          </p:nvCxnSpPr>
          <p:spPr>
            <a:xfrm flipH="1" flipV="1">
              <a:off x="1809426" y="6683349"/>
              <a:ext cx="3831220" cy="840062"/>
            </a:xfrm>
            <a:prstGeom prst="line">
              <a:avLst/>
            </a:prstGeom>
            <a:ln>
              <a:solidFill>
                <a:srgbClr val="A6A6A6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Straight Connector 401"/>
            <p:cNvCxnSpPr>
              <a:stCxn id="363" idx="0"/>
              <a:endCxn id="335" idx="2"/>
            </p:cNvCxnSpPr>
            <p:nvPr/>
          </p:nvCxnSpPr>
          <p:spPr>
            <a:xfrm flipH="1" flipV="1">
              <a:off x="3677343" y="6683975"/>
              <a:ext cx="3831221" cy="840061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Straight Connector 402"/>
            <p:cNvCxnSpPr>
              <a:stCxn id="363" idx="0"/>
              <a:endCxn id="339" idx="2"/>
            </p:cNvCxnSpPr>
            <p:nvPr/>
          </p:nvCxnSpPr>
          <p:spPr>
            <a:xfrm flipH="1" flipV="1">
              <a:off x="7499557" y="6685227"/>
              <a:ext cx="9007" cy="838809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Straight Connector 403"/>
            <p:cNvCxnSpPr>
              <a:stCxn id="362" idx="0"/>
              <a:endCxn id="334" idx="2"/>
            </p:cNvCxnSpPr>
            <p:nvPr/>
          </p:nvCxnSpPr>
          <p:spPr>
            <a:xfrm flipH="1" flipV="1">
              <a:off x="2695316" y="6683975"/>
              <a:ext cx="3831221" cy="840061"/>
            </a:xfrm>
            <a:prstGeom prst="line">
              <a:avLst/>
            </a:prstGeom>
            <a:ln>
              <a:solidFill>
                <a:srgbClr val="A6A6A6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Straight Connector 404"/>
            <p:cNvCxnSpPr>
              <a:stCxn id="364" idx="0"/>
              <a:endCxn id="336" idx="2"/>
            </p:cNvCxnSpPr>
            <p:nvPr/>
          </p:nvCxnSpPr>
          <p:spPr>
            <a:xfrm flipH="1" flipV="1">
              <a:off x="4563234" y="6684602"/>
              <a:ext cx="3831221" cy="840061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6" name="Straight Connector 405"/>
            <p:cNvCxnSpPr>
              <a:stCxn id="364" idx="0"/>
              <a:endCxn id="340" idx="2"/>
            </p:cNvCxnSpPr>
            <p:nvPr/>
          </p:nvCxnSpPr>
          <p:spPr>
            <a:xfrm flipH="1" flipV="1">
              <a:off x="8385448" y="6685854"/>
              <a:ext cx="9007" cy="838809"/>
            </a:xfrm>
            <a:prstGeom prst="line">
              <a:avLst/>
            </a:prstGeom>
            <a:ln>
              <a:solidFill>
                <a:srgbClr val="FF66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07" name="Rectangle 406"/>
            <p:cNvSpPr>
              <a:spLocks noChangeAspect="1"/>
            </p:cNvSpPr>
            <p:nvPr/>
          </p:nvSpPr>
          <p:spPr>
            <a:xfrm>
              <a:off x="1516183" y="7522158"/>
              <a:ext cx="606254" cy="376473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prstClr val="white"/>
              </a:bgClr>
            </a:pattFill>
            <a:ln w="127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8" name="Rectangle 407"/>
            <p:cNvSpPr>
              <a:spLocks noChangeAspect="1"/>
            </p:cNvSpPr>
            <p:nvPr/>
          </p:nvSpPr>
          <p:spPr>
            <a:xfrm>
              <a:off x="2401196" y="7522158"/>
              <a:ext cx="606254" cy="376473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prstClr val="white"/>
              </a:bgClr>
            </a:pattFill>
            <a:ln w="127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9" name="Rectangle 408"/>
            <p:cNvSpPr>
              <a:spLocks noChangeAspect="1"/>
            </p:cNvSpPr>
            <p:nvPr/>
          </p:nvSpPr>
          <p:spPr>
            <a:xfrm>
              <a:off x="1506298" y="6308945"/>
              <a:ext cx="606254" cy="376473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prstClr val="white"/>
              </a:bgClr>
            </a:pattFill>
            <a:ln w="127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0" name="Rectangle 409"/>
            <p:cNvSpPr>
              <a:spLocks noChangeAspect="1"/>
            </p:cNvSpPr>
            <p:nvPr/>
          </p:nvSpPr>
          <p:spPr>
            <a:xfrm>
              <a:off x="2391312" y="6309381"/>
              <a:ext cx="606254" cy="376473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prstClr val="white"/>
              </a:bgClr>
            </a:pattFill>
            <a:ln w="127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1" name="Rectangle 410"/>
            <p:cNvSpPr>
              <a:spLocks noChangeAspect="1"/>
            </p:cNvSpPr>
            <p:nvPr/>
          </p:nvSpPr>
          <p:spPr>
            <a:xfrm>
              <a:off x="3371641" y="6309381"/>
              <a:ext cx="606254" cy="376473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prstClr val="white"/>
              </a:bgClr>
            </a:pattFill>
            <a:ln w="127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2" name="Rectangle 411"/>
            <p:cNvSpPr>
              <a:spLocks noChangeAspect="1"/>
            </p:cNvSpPr>
            <p:nvPr/>
          </p:nvSpPr>
          <p:spPr>
            <a:xfrm>
              <a:off x="4259229" y="6308945"/>
              <a:ext cx="606254" cy="376473"/>
            </a:xfrm>
            <a:prstGeom prst="rect">
              <a:avLst/>
            </a:prstGeom>
            <a:pattFill prst="ltUpDiag">
              <a:fgClr>
                <a:schemeClr val="tx1"/>
              </a:fgClr>
              <a:bgClr>
                <a:prstClr val="white"/>
              </a:bgClr>
            </a:pattFill>
            <a:ln w="12700" cmpd="sng"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3" name="Rectangle 412"/>
            <p:cNvSpPr>
              <a:spLocks noChangeAspect="1"/>
            </p:cNvSpPr>
            <p:nvPr/>
          </p:nvSpPr>
          <p:spPr>
            <a:xfrm>
              <a:off x="5338396" y="7524663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4" name="Rectangle 413"/>
            <p:cNvSpPr>
              <a:spLocks noChangeAspect="1"/>
            </p:cNvSpPr>
            <p:nvPr/>
          </p:nvSpPr>
          <p:spPr>
            <a:xfrm>
              <a:off x="6223410" y="7524663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5" name="Rectangle 414"/>
            <p:cNvSpPr>
              <a:spLocks noChangeAspect="1"/>
            </p:cNvSpPr>
            <p:nvPr/>
          </p:nvSpPr>
          <p:spPr>
            <a:xfrm>
              <a:off x="5332106" y="8519725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6" name="Rectangle 415"/>
            <p:cNvSpPr>
              <a:spLocks noChangeAspect="1"/>
            </p:cNvSpPr>
            <p:nvPr/>
          </p:nvSpPr>
          <p:spPr>
            <a:xfrm>
              <a:off x="7193854" y="8519725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7" name="Rectangle 416"/>
            <p:cNvSpPr>
              <a:spLocks noChangeAspect="1"/>
            </p:cNvSpPr>
            <p:nvPr/>
          </p:nvSpPr>
          <p:spPr>
            <a:xfrm>
              <a:off x="5325936" y="9351867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8" name="Rectangle 417"/>
            <p:cNvSpPr>
              <a:spLocks noChangeAspect="1"/>
            </p:cNvSpPr>
            <p:nvPr/>
          </p:nvSpPr>
          <p:spPr>
            <a:xfrm>
              <a:off x="6214403" y="9354372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9" name="Rectangle 418"/>
            <p:cNvSpPr>
              <a:spLocks noChangeAspect="1"/>
            </p:cNvSpPr>
            <p:nvPr/>
          </p:nvSpPr>
          <p:spPr>
            <a:xfrm>
              <a:off x="7193854" y="9351867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0" name="Rectangle 419"/>
            <p:cNvSpPr>
              <a:spLocks noChangeAspect="1"/>
            </p:cNvSpPr>
            <p:nvPr/>
          </p:nvSpPr>
          <p:spPr>
            <a:xfrm>
              <a:off x="8082320" y="9351867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1" name="Rectangle 420"/>
            <p:cNvSpPr>
              <a:spLocks noChangeAspect="1"/>
            </p:cNvSpPr>
            <p:nvPr/>
          </p:nvSpPr>
          <p:spPr>
            <a:xfrm>
              <a:off x="7205437" y="7524663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2" name="Rectangle 421"/>
            <p:cNvSpPr>
              <a:spLocks noChangeAspect="1"/>
            </p:cNvSpPr>
            <p:nvPr/>
          </p:nvSpPr>
          <p:spPr>
            <a:xfrm>
              <a:off x="8092205" y="7527236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3" name="Rectangle 422"/>
            <p:cNvSpPr>
              <a:spLocks noChangeAspect="1"/>
            </p:cNvSpPr>
            <p:nvPr/>
          </p:nvSpPr>
          <p:spPr>
            <a:xfrm>
              <a:off x="6214403" y="8520352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4" name="Rectangle 423"/>
            <p:cNvSpPr>
              <a:spLocks noChangeAspect="1"/>
            </p:cNvSpPr>
            <p:nvPr/>
          </p:nvSpPr>
          <p:spPr>
            <a:xfrm>
              <a:off x="8079745" y="8524803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5" name="Rectangle 424"/>
            <p:cNvSpPr>
              <a:spLocks noChangeAspect="1"/>
            </p:cNvSpPr>
            <p:nvPr/>
          </p:nvSpPr>
          <p:spPr>
            <a:xfrm>
              <a:off x="3371641" y="8522229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6" name="Rectangle 425"/>
            <p:cNvSpPr>
              <a:spLocks noChangeAspect="1"/>
            </p:cNvSpPr>
            <p:nvPr/>
          </p:nvSpPr>
          <p:spPr>
            <a:xfrm>
              <a:off x="4257532" y="8519725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7" name="Rectangle 426"/>
            <p:cNvSpPr>
              <a:spLocks noChangeAspect="1"/>
            </p:cNvSpPr>
            <p:nvPr/>
          </p:nvSpPr>
          <p:spPr>
            <a:xfrm>
              <a:off x="3371641" y="9368150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8" name="Rectangle 427"/>
            <p:cNvSpPr>
              <a:spLocks noChangeAspect="1"/>
            </p:cNvSpPr>
            <p:nvPr/>
          </p:nvSpPr>
          <p:spPr>
            <a:xfrm>
              <a:off x="4269114" y="9368150"/>
              <a:ext cx="606254" cy="376473"/>
            </a:xfrm>
            <a:prstGeom prst="rect">
              <a:avLst/>
            </a:prstGeom>
            <a:noFill/>
            <a:ln w="57150" cmpd="sng">
              <a:solidFill>
                <a:srgbClr val="FF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29" name="TextBox 428"/>
            <p:cNvSpPr txBox="1"/>
            <p:nvPr/>
          </p:nvSpPr>
          <p:spPr>
            <a:xfrm>
              <a:off x="1650834" y="7355831"/>
              <a:ext cx="495786" cy="58477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i="1" dirty="0" smtClean="0"/>
                <a:t>u</a:t>
              </a:r>
              <a:endParaRPr lang="en-US" sz="3200" i="1" dirty="0"/>
            </a:p>
          </p:txBody>
        </p:sp>
        <p:cxnSp>
          <p:nvCxnSpPr>
            <p:cNvPr id="430" name="Straight Connector 429"/>
            <p:cNvCxnSpPr>
              <a:stCxn id="350" idx="0"/>
              <a:endCxn id="359" idx="2"/>
            </p:cNvCxnSpPr>
            <p:nvPr/>
          </p:nvCxnSpPr>
          <p:spPr>
            <a:xfrm flipV="1">
              <a:off x="2695316" y="7899257"/>
              <a:ext cx="991034" cy="621095"/>
            </a:xfrm>
            <a:prstGeom prst="line">
              <a:avLst/>
            </a:prstGeom>
            <a:ln w="76200" cmpd="sng">
              <a:solidFill>
                <a:srgbClr val="660066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1" name="Straight Connector 430"/>
            <p:cNvCxnSpPr>
              <a:stCxn id="351" idx="0"/>
              <a:endCxn id="359" idx="2"/>
            </p:cNvCxnSpPr>
            <p:nvPr/>
          </p:nvCxnSpPr>
          <p:spPr>
            <a:xfrm flipV="1">
              <a:off x="3677343" y="7899257"/>
              <a:ext cx="9007" cy="621095"/>
            </a:xfrm>
            <a:prstGeom prst="line">
              <a:avLst/>
            </a:prstGeom>
            <a:ln w="76200" cmpd="sng">
              <a:solidFill>
                <a:srgbClr val="660066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2" name="Straight Connector 431"/>
            <p:cNvCxnSpPr>
              <a:stCxn id="359" idx="0"/>
              <a:endCxn id="337" idx="2"/>
            </p:cNvCxnSpPr>
            <p:nvPr/>
          </p:nvCxnSpPr>
          <p:spPr>
            <a:xfrm flipV="1">
              <a:off x="3686351" y="6684602"/>
              <a:ext cx="1945287" cy="838182"/>
            </a:xfrm>
            <a:prstGeom prst="line">
              <a:avLst/>
            </a:prstGeom>
            <a:ln w="76200" cmpd="sng">
              <a:solidFill>
                <a:srgbClr val="660066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3" name="Straight Connector 432"/>
            <p:cNvCxnSpPr>
              <a:stCxn id="359" idx="0"/>
              <a:endCxn id="338" idx="2"/>
            </p:cNvCxnSpPr>
            <p:nvPr/>
          </p:nvCxnSpPr>
          <p:spPr>
            <a:xfrm flipV="1">
              <a:off x="3686351" y="6685227"/>
              <a:ext cx="2831179" cy="837557"/>
            </a:xfrm>
            <a:prstGeom prst="line">
              <a:avLst/>
            </a:prstGeom>
            <a:ln w="76200" cmpd="sng">
              <a:solidFill>
                <a:srgbClr val="660066"/>
              </a:solidFill>
              <a:prstDash val="dash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4" name="Straight Connector 433"/>
            <p:cNvCxnSpPr>
              <a:stCxn id="361" idx="0"/>
              <a:endCxn id="337" idx="2"/>
            </p:cNvCxnSpPr>
            <p:nvPr/>
          </p:nvCxnSpPr>
          <p:spPr>
            <a:xfrm flipH="1" flipV="1">
              <a:off x="5631638" y="6684602"/>
              <a:ext cx="9007" cy="838809"/>
            </a:xfrm>
            <a:prstGeom prst="line">
              <a:avLst/>
            </a:prstGeom>
            <a:ln w="76200" cmpd="sng">
              <a:solidFill>
                <a:srgbClr val="660066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1" name="Straight Connector 540"/>
            <p:cNvCxnSpPr>
              <a:stCxn id="362" idx="0"/>
              <a:endCxn id="338" idx="2"/>
            </p:cNvCxnSpPr>
            <p:nvPr/>
          </p:nvCxnSpPr>
          <p:spPr>
            <a:xfrm flipH="1" flipV="1">
              <a:off x="6517530" y="6685227"/>
              <a:ext cx="9007" cy="838809"/>
            </a:xfrm>
            <a:prstGeom prst="line">
              <a:avLst/>
            </a:prstGeom>
            <a:ln w="76200" cmpd="sng">
              <a:solidFill>
                <a:srgbClr val="660066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2" name="Multiply 221"/>
          <p:cNvSpPr/>
          <p:nvPr/>
        </p:nvSpPr>
        <p:spPr>
          <a:xfrm>
            <a:off x="1085269" y="3037219"/>
            <a:ext cx="402444" cy="411619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21972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2257"/>
    </mc:Choice>
    <mc:Fallback xmlns="">
      <p:transition xmlns:p14="http://schemas.microsoft.com/office/powerpoint/2010/main" spd="slow" advTm="102257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Centralized Scheduler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r>
              <a:rPr lang="en-US" sz="3600" dirty="0" smtClean="0"/>
              <a:t>Related to existing work (</a:t>
            </a:r>
            <a:r>
              <a:rPr lang="en-US" sz="3600" dirty="0" err="1" smtClean="0"/>
              <a:t>Hedera</a:t>
            </a:r>
            <a:r>
              <a:rPr lang="en-US" sz="3600" dirty="0" smtClean="0"/>
              <a:t>, </a:t>
            </a:r>
            <a:r>
              <a:rPr lang="en-US" sz="3600" dirty="0" err="1" smtClean="0"/>
              <a:t>MicroTE</a:t>
            </a:r>
            <a:r>
              <a:rPr lang="en-US" sz="3600" dirty="0" smtClean="0"/>
              <a:t>)</a:t>
            </a:r>
          </a:p>
          <a:p>
            <a:r>
              <a:rPr lang="en-US" sz="3600" dirty="0" smtClean="0"/>
              <a:t>Gather traffic matrices</a:t>
            </a:r>
          </a:p>
          <a:p>
            <a:r>
              <a:rPr lang="en-US" sz="3600" dirty="0" smtClean="0"/>
              <a:t>Place </a:t>
            </a:r>
            <a:r>
              <a:rPr lang="en-US" sz="3600" b="1" dirty="0" smtClean="0"/>
              <a:t>long-lived </a:t>
            </a:r>
            <a:r>
              <a:rPr lang="en-US" sz="3600" dirty="0" smtClean="0"/>
              <a:t>flows based on their size</a:t>
            </a:r>
          </a:p>
          <a:p>
            <a:r>
              <a:rPr lang="en-US" sz="3600" dirty="0" smtClean="0"/>
              <a:t>Place </a:t>
            </a:r>
            <a:r>
              <a:rPr lang="en-US" sz="3600" b="1" dirty="0" smtClean="0"/>
              <a:t>shorter</a:t>
            </a:r>
            <a:r>
              <a:rPr lang="en-US" sz="3600" dirty="0" smtClean="0"/>
              <a:t> flows with weighted ECMP</a:t>
            </a:r>
          </a:p>
          <a:p>
            <a:endParaRPr lang="en-US" sz="4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5282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086"/>
    </mc:Choice>
    <mc:Fallback xmlns="">
      <p:transition xmlns:p14="http://schemas.microsoft.com/office/powerpoint/2010/main" spd="slow" advTm="5308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Motivation &amp; Approach</a:t>
            </a:r>
          </a:p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Topology: AB </a:t>
            </a:r>
            <a:r>
              <a:rPr lang="en-US" sz="3600" dirty="0" err="1" smtClean="0">
                <a:solidFill>
                  <a:schemeClr val="bg1">
                    <a:lumMod val="75000"/>
                  </a:schemeClr>
                </a:solidFill>
              </a:rPr>
              <a:t>FatTree</a:t>
            </a:r>
            <a:endParaRPr lang="en-US" sz="36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Cascaded Failover Protocols</a:t>
            </a:r>
          </a:p>
          <a:p>
            <a:r>
              <a:rPr lang="en-US" sz="3600" dirty="0" smtClean="0"/>
              <a:t>Failure Detection</a:t>
            </a:r>
          </a:p>
          <a:p>
            <a:r>
              <a:rPr lang="en-US" sz="3600" dirty="0" smtClean="0"/>
              <a:t>Evaluation</a:t>
            </a:r>
          </a:p>
          <a:p>
            <a:r>
              <a:rPr lang="en-US" sz="36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8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016"/>
    </mc:Choice>
    <mc:Fallback xmlns="">
      <p:transition xmlns:p14="http://schemas.microsoft.com/office/powerpoint/2010/main" spd="slow" advTm="701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Today’s Detectors Slow?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r>
              <a:rPr lang="en-US" sz="3600" dirty="0"/>
              <a:t>B</a:t>
            </a:r>
            <a:r>
              <a:rPr lang="en-US" sz="3600" dirty="0" smtClean="0"/>
              <a:t>ased on loss of multiple heartbeats</a:t>
            </a:r>
          </a:p>
          <a:p>
            <a:pPr lvl="1"/>
            <a:r>
              <a:rPr lang="en-US" sz="3200" dirty="0"/>
              <a:t>Detector is separated from </a:t>
            </a:r>
            <a:r>
              <a:rPr lang="en-US" sz="3200" dirty="0" smtClean="0"/>
              <a:t>failure</a:t>
            </a:r>
            <a:endParaRPr lang="en-US" sz="3200" dirty="0"/>
          </a:p>
          <a:p>
            <a:r>
              <a:rPr lang="en-US" sz="3600" dirty="0"/>
              <a:t>S</a:t>
            </a:r>
            <a:r>
              <a:rPr lang="en-US" sz="3600" dirty="0" smtClean="0"/>
              <a:t>low because:</a:t>
            </a:r>
          </a:p>
          <a:p>
            <a:pPr lvl="1"/>
            <a:r>
              <a:rPr lang="en-US" sz="3200" dirty="0" smtClean="0"/>
              <a:t>Congestion</a:t>
            </a:r>
          </a:p>
          <a:p>
            <a:pPr lvl="1"/>
            <a:r>
              <a:rPr lang="en-US" sz="3200" dirty="0"/>
              <a:t>Gray </a:t>
            </a:r>
            <a:r>
              <a:rPr lang="en-US" sz="3200" dirty="0" smtClean="0"/>
              <a:t>failures</a:t>
            </a:r>
          </a:p>
          <a:p>
            <a:pPr lvl="1"/>
            <a:r>
              <a:rPr lang="en-US" sz="3200" dirty="0" smtClean="0"/>
              <a:t>Don</a:t>
            </a:r>
            <a:r>
              <a:rPr lang="fr-FR" sz="3200" dirty="0" smtClean="0"/>
              <a:t>’</a:t>
            </a:r>
            <a:r>
              <a:rPr lang="en-US" sz="3200" dirty="0" smtClean="0"/>
              <a:t>t want to waste too many resources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6405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947"/>
    </mc:Choice>
    <mc:Fallback xmlns="">
      <p:transition xmlns:p14="http://schemas.microsoft.com/office/powerpoint/2010/main" spd="slow" advTm="31947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Today’s Data Centers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4790349"/>
            <a:ext cx="8305800" cy="1419030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Today’s data centers are built using multi-rooted trees</a:t>
            </a:r>
          </a:p>
          <a:p>
            <a:r>
              <a:rPr lang="en-US" dirty="0"/>
              <a:t>C</a:t>
            </a:r>
            <a:r>
              <a:rPr lang="en-US" dirty="0" smtClean="0"/>
              <a:t>ommodity switches for cost, </a:t>
            </a:r>
            <a:r>
              <a:rPr lang="en-US" dirty="0"/>
              <a:t>b</a:t>
            </a:r>
            <a:r>
              <a:rPr lang="en-US" dirty="0" smtClean="0"/>
              <a:t>isection bandwidth, and resilience to failures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</a:t>
            </a:fld>
            <a:endParaRPr lang="en-US"/>
          </a:p>
        </p:txBody>
      </p:sp>
      <p:pic>
        <p:nvPicPr>
          <p:cNvPr id="5" name="Picture 4" descr="Screen Shot 2012-03-19 at 4.51.0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62" y="1417639"/>
            <a:ext cx="8261245" cy="337271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8000218" y="1301295"/>
            <a:ext cx="1013778" cy="25489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670888" y="1711325"/>
            <a:ext cx="191590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*From Al-Fares et al.</a:t>
            </a:r>
          </a:p>
          <a:p>
            <a:pPr algn="r"/>
            <a:r>
              <a:rPr lang="en-US" sz="1600" dirty="0" smtClean="0">
                <a:solidFill>
                  <a:schemeClr val="bg1">
                    <a:lumMod val="65000"/>
                  </a:schemeClr>
                </a:solidFill>
              </a:rPr>
              <a:t>SIGCOMM ‘08</a:t>
            </a:r>
            <a:endParaRPr lang="en-US" sz="16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90867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4012"/>
    </mc:Choice>
    <mc:Fallback xmlns="">
      <p:transition xmlns:p14="http://schemas.microsoft.com/office/powerpoint/2010/main" spd="slow" advTm="5401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F10 Failure Detector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Autofit/>
          </a:bodyPr>
          <a:lstStyle/>
          <a:p>
            <a:r>
              <a:rPr lang="en-US" dirty="0" smtClean="0"/>
              <a:t>Look at the link itself</a:t>
            </a:r>
          </a:p>
          <a:p>
            <a:pPr lvl="1"/>
            <a:r>
              <a:rPr lang="en-US" dirty="0" smtClean="0"/>
              <a:t>Send traffic to physical neighbors when idle</a:t>
            </a:r>
          </a:p>
          <a:p>
            <a:pPr lvl="1"/>
            <a:r>
              <a:rPr lang="en-US" dirty="0" smtClean="0"/>
              <a:t>Monitor incoming</a:t>
            </a:r>
            <a:r>
              <a:rPr lang="en-US" dirty="0"/>
              <a:t> </a:t>
            </a:r>
            <a:r>
              <a:rPr lang="en-US" dirty="0" smtClean="0"/>
              <a:t>bit transitions and packets</a:t>
            </a:r>
          </a:p>
          <a:p>
            <a:pPr lvl="1"/>
            <a:r>
              <a:rPr lang="en-US" dirty="0" smtClean="0"/>
              <a:t>Stop </a:t>
            </a:r>
            <a:r>
              <a:rPr lang="en-US" dirty="0"/>
              <a:t>sending </a:t>
            </a:r>
            <a:r>
              <a:rPr lang="en-US" dirty="0" smtClean="0"/>
              <a:t>and reroute the very next packet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Can be fast because rerouting is cheap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813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6439"/>
    </mc:Choice>
    <mc:Fallback xmlns="">
      <p:transition xmlns:p14="http://schemas.microsoft.com/office/powerpoint/2010/main" spd="slow" advTm="5643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Motivation &amp; Approach</a:t>
            </a:r>
          </a:p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Topology: AB </a:t>
            </a:r>
            <a:r>
              <a:rPr lang="en-US" sz="3600" dirty="0" err="1" smtClean="0">
                <a:solidFill>
                  <a:schemeClr val="bg1">
                    <a:lumMod val="75000"/>
                  </a:schemeClr>
                </a:solidFill>
              </a:rPr>
              <a:t>FatTree</a:t>
            </a:r>
            <a:endParaRPr lang="en-US" sz="3600" dirty="0" smtClean="0">
              <a:solidFill>
                <a:schemeClr val="bg1">
                  <a:lumMod val="75000"/>
                </a:schemeClr>
              </a:solidFill>
            </a:endParaRPr>
          </a:p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Cascaded Failover Protocols</a:t>
            </a:r>
          </a:p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Failure Detection</a:t>
            </a:r>
          </a:p>
          <a:p>
            <a:r>
              <a:rPr lang="en-US" sz="3600" dirty="0" smtClean="0"/>
              <a:t>Evaluation</a:t>
            </a:r>
          </a:p>
          <a:p>
            <a:r>
              <a:rPr lang="en-US" sz="36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8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683"/>
    </mc:Choice>
    <mc:Fallback xmlns="">
      <p:transition xmlns:p14="http://schemas.microsoft.com/office/powerpoint/2010/main" spd="slow" advTm="868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Can F10 reroute quickly?</a:t>
            </a:r>
          </a:p>
          <a:p>
            <a:pPr marL="514350" indent="-514350">
              <a:buFont typeface="+mj-lt"/>
              <a:buAutoNum type="arabicPeriod"/>
            </a:pP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Can F10 avoid congestion loss that results from failures?</a:t>
            </a:r>
          </a:p>
          <a:p>
            <a:pPr marL="514350" indent="-514350">
              <a:buFont typeface="+mj-lt"/>
              <a:buAutoNum type="arabicPeriod"/>
            </a:pPr>
            <a:endParaRPr lang="en-US" sz="36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3600" dirty="0" smtClean="0"/>
              <a:t>How much does this effect application performance?</a:t>
            </a:r>
            <a:endParaRPr lang="en-US" sz="3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286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0362"/>
    </mc:Choice>
    <mc:Fallback xmlns="">
      <p:transition xmlns:p14="http://schemas.microsoft.com/office/powerpoint/2010/main" spd="slow" advTm="30362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Testbed</a:t>
            </a:r>
            <a:endParaRPr lang="en-US" dirty="0" smtClean="0"/>
          </a:p>
          <a:p>
            <a:pPr lvl="1"/>
            <a:r>
              <a:rPr lang="en-US" dirty="0" err="1" smtClean="0"/>
              <a:t>Emulab</a:t>
            </a:r>
            <a:r>
              <a:rPr lang="en-US" dirty="0" smtClean="0"/>
              <a:t> w/ Click implementation</a:t>
            </a:r>
          </a:p>
          <a:p>
            <a:pPr lvl="1"/>
            <a:r>
              <a:rPr lang="en-US" dirty="0" smtClean="0"/>
              <a:t>Used smaller packets to account for slower speed</a:t>
            </a:r>
          </a:p>
          <a:p>
            <a:r>
              <a:rPr lang="en-US" dirty="0" smtClean="0"/>
              <a:t>Packet-level simulator</a:t>
            </a:r>
          </a:p>
          <a:p>
            <a:pPr lvl="1"/>
            <a:r>
              <a:rPr lang="en-US" dirty="0" smtClean="0"/>
              <a:t>24-port 10GbE switches, 3 levels</a:t>
            </a:r>
          </a:p>
          <a:p>
            <a:pPr lvl="1"/>
            <a:r>
              <a:rPr lang="en-US" dirty="0" smtClean="0"/>
              <a:t>Traffic model from Benson et al. IMC 2010</a:t>
            </a:r>
          </a:p>
          <a:p>
            <a:pPr lvl="1"/>
            <a:r>
              <a:rPr lang="en-US" dirty="0" smtClean="0"/>
              <a:t>Failure model from Gill et al. SIGCOMM 2011</a:t>
            </a:r>
          </a:p>
          <a:p>
            <a:pPr lvl="1"/>
            <a:r>
              <a:rPr lang="en-US" dirty="0" smtClean="0"/>
              <a:t>Validated using </a:t>
            </a:r>
            <a:r>
              <a:rPr lang="en-US" dirty="0" err="1" smtClean="0"/>
              <a:t>testbed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8448"/>
    </mc:Choice>
    <mc:Fallback xmlns="">
      <p:transition xmlns:p14="http://schemas.microsoft.com/office/powerpoint/2010/main" spd="slow" advTm="4844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F10 Can Reroute </a:t>
            </a:r>
            <a:r>
              <a:rPr lang="en-US" dirty="0"/>
              <a:t>Q</a:t>
            </a:r>
            <a:r>
              <a:rPr lang="en-US" dirty="0" smtClean="0"/>
              <a:t>uickly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862286"/>
            <a:ext cx="8229600" cy="1263877"/>
          </a:xfrm>
        </p:spPr>
        <p:txBody>
          <a:bodyPr>
            <a:noAutofit/>
          </a:bodyPr>
          <a:lstStyle/>
          <a:p>
            <a:r>
              <a:rPr lang="en-US" sz="2800" dirty="0" smtClean="0"/>
              <a:t>F10 can recover from failures in under a millisecond</a:t>
            </a:r>
          </a:p>
          <a:p>
            <a:r>
              <a:rPr lang="en-US" sz="2800" dirty="0" smtClean="0"/>
              <a:t>Much less time than a TCP timeout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6" name="Picture 5" descr="tcpfailcrop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6782" y="1417638"/>
            <a:ext cx="7856172" cy="3275314"/>
          </a:xfrm>
          <a:prstGeom prst="rect">
            <a:avLst/>
          </a:prstGeom>
        </p:spPr>
      </p:pic>
      <p:sp>
        <p:nvSpPr>
          <p:cNvPr id="7" name="Multiply 6"/>
          <p:cNvSpPr/>
          <p:nvPr/>
        </p:nvSpPr>
        <p:spPr>
          <a:xfrm>
            <a:off x="5890380" y="2116664"/>
            <a:ext cx="374954" cy="471717"/>
          </a:xfrm>
          <a:prstGeom prst="mathMultiply">
            <a:avLst>
              <a:gd name="adj1" fmla="val 19409"/>
            </a:avLst>
          </a:prstGeom>
          <a:solidFill>
            <a:srgbClr val="FF0000"/>
          </a:solidFill>
          <a:ln w="635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4368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73219"/>
    </mc:Choice>
    <mc:Fallback xmlns="">
      <p:transition xmlns:p14="http://schemas.microsoft.com/office/powerpoint/2010/main" spd="slow" advTm="73219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F10 Can Avoid Congestion </a:t>
            </a:r>
            <a:r>
              <a:rPr lang="en-US" dirty="0"/>
              <a:t>L</a:t>
            </a:r>
            <a:r>
              <a:rPr lang="en-US" dirty="0" smtClean="0"/>
              <a:t>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454554"/>
            <a:ext cx="8229600" cy="1569660"/>
          </a:xfrm>
        </p:spPr>
        <p:txBody>
          <a:bodyPr anchor="ctr">
            <a:noAutofit/>
          </a:bodyPr>
          <a:lstStyle/>
          <a:p>
            <a:pPr marL="0" indent="0" algn="ctr">
              <a:buNone/>
            </a:pPr>
            <a:r>
              <a:rPr lang="en-US" sz="2800" dirty="0" err="1" smtClean="0"/>
              <a:t>PortLand</a:t>
            </a:r>
            <a:r>
              <a:rPr lang="en-US" sz="2800" dirty="0" smtClean="0"/>
              <a:t> has 7.6x the congestion loss of F10 under realistic traffic and failure conditions</a:t>
            </a:r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25</a:t>
            </a:fld>
            <a:endParaRPr lang="en-US"/>
          </a:p>
        </p:txBody>
      </p:sp>
      <p:pic>
        <p:nvPicPr>
          <p:cNvPr id="5" name="Picture 4" descr="cdf-degrade-combined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645" y="1417638"/>
            <a:ext cx="7224538" cy="2934968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495524" y="4027714"/>
            <a:ext cx="2817338" cy="324892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cdf-degrade-combined.pdf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533" t="90578" r="26234"/>
          <a:stretch/>
        </p:blipFill>
        <p:spPr>
          <a:xfrm>
            <a:off x="4155445" y="4052618"/>
            <a:ext cx="1606232" cy="2765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051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9023"/>
    </mc:Choice>
    <mc:Fallback xmlns="">
      <p:transition xmlns:p14="http://schemas.microsoft.com/office/powerpoint/2010/main" spd="slow" advTm="49023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F10 Improves App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5515429"/>
            <a:ext cx="8229600" cy="61073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dirty="0" smtClean="0"/>
              <a:t>Median </a:t>
            </a:r>
            <a:r>
              <a:rPr lang="en-US" dirty="0"/>
              <a:t>s</a:t>
            </a:r>
            <a:r>
              <a:rPr lang="en-US" dirty="0" smtClean="0"/>
              <a:t>peedup is 1.3x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26</a:t>
            </a:fld>
            <a:endParaRPr lang="en-US"/>
          </a:p>
        </p:txBody>
      </p:sp>
      <p:pic>
        <p:nvPicPr>
          <p:cNvPr id="5" name="Picture 4" descr="mapreduce.pdf"/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8805" y="1828554"/>
            <a:ext cx="6696016" cy="34415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564190" y="4837774"/>
            <a:ext cx="5340631" cy="4323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564190" y="1417638"/>
            <a:ext cx="4789715" cy="432377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Speedup of a </a:t>
            </a:r>
            <a:r>
              <a:rPr lang="en-US" dirty="0" err="1" smtClean="0">
                <a:solidFill>
                  <a:schemeClr val="tx1"/>
                </a:solidFill>
                <a:latin typeface="Arial"/>
                <a:cs typeface="Arial"/>
              </a:rPr>
              <a:t>MapReduce</a:t>
            </a:r>
            <a:r>
              <a:rPr lang="en-US" dirty="0" smtClean="0">
                <a:solidFill>
                  <a:schemeClr val="tx1"/>
                </a:solidFill>
                <a:latin typeface="Arial"/>
                <a:cs typeface="Arial"/>
              </a:rPr>
              <a:t> computation</a:t>
            </a:r>
            <a:endParaRPr lang="en-US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pic>
        <p:nvPicPr>
          <p:cNvPr id="8" name="Picture 7" descr="mapreduce.pdf"/>
          <p:cNvPicPr>
            <a:picLocks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325" t="90870" r="28096"/>
          <a:stretch/>
        </p:blipFill>
        <p:spPr>
          <a:xfrm>
            <a:off x="3290929" y="4837774"/>
            <a:ext cx="3386781" cy="3142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1939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061"/>
    </mc:Choice>
    <mc:Fallback xmlns="">
      <p:transition xmlns:p14="http://schemas.microsoft.com/office/powerpoint/2010/main" spd="slow" advTm="5306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F10 is a co-design of topology, routing protocols, and failure detector: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AB </a:t>
            </a:r>
            <a:r>
              <a:rPr lang="en-US" dirty="0" err="1" smtClean="0">
                <a:solidFill>
                  <a:srgbClr val="000000"/>
                </a:solidFill>
              </a:rPr>
              <a:t>FatTrees</a:t>
            </a:r>
            <a:r>
              <a:rPr lang="en-US" dirty="0" smtClean="0">
                <a:solidFill>
                  <a:srgbClr val="000000"/>
                </a:solidFill>
              </a:rPr>
              <a:t> to allow local recovery and increase path diversity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Pushback </a:t>
            </a:r>
            <a:r>
              <a:rPr lang="en-US" dirty="0">
                <a:solidFill>
                  <a:srgbClr val="000000"/>
                </a:solidFill>
              </a:rPr>
              <a:t>and global re-optimization restore congestion-free </a:t>
            </a:r>
            <a:r>
              <a:rPr lang="en-US" dirty="0" smtClean="0">
                <a:solidFill>
                  <a:srgbClr val="000000"/>
                </a:solidFill>
              </a:rPr>
              <a:t>operation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Significant </a:t>
            </a:r>
            <a:r>
              <a:rPr lang="en-US" dirty="0">
                <a:solidFill>
                  <a:srgbClr val="000000"/>
                </a:solidFill>
              </a:rPr>
              <a:t>benefit to application performance on typical workloads and failure conditions</a:t>
            </a:r>
            <a:endParaRPr lang="en-US" dirty="0" smtClean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Thanks!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124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0841"/>
    </mc:Choice>
    <mc:Fallback xmlns="">
      <p:transition xmlns:p14="http://schemas.microsoft.com/office/powerpoint/2010/main" spd="slow" advTm="4084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2-03-19 at 4.51.09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962" y="1417639"/>
            <a:ext cx="8261245" cy="337271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FatTree</a:t>
            </a:r>
            <a:r>
              <a:rPr lang="en-US" dirty="0" smtClean="0"/>
              <a:t> Example: </a:t>
            </a:r>
            <a:r>
              <a:rPr lang="en-US" dirty="0" err="1" smtClean="0"/>
              <a:t>PortLand</a:t>
            </a:r>
            <a:endParaRPr lang="en-US" sz="18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90349"/>
            <a:ext cx="8229600" cy="1335814"/>
          </a:xfrm>
        </p:spPr>
        <p:txBody>
          <a:bodyPr anchor="t">
            <a:normAutofit fontScale="85000" lnSpcReduction="20000"/>
          </a:bodyPr>
          <a:lstStyle/>
          <a:p>
            <a:r>
              <a:rPr lang="en-US" dirty="0" smtClean="0"/>
              <a:t>Heartbeats to detect failures</a:t>
            </a:r>
          </a:p>
          <a:p>
            <a:r>
              <a:rPr lang="en-US" dirty="0" smtClean="0"/>
              <a:t>Centralized controller installs updated routes</a:t>
            </a:r>
          </a:p>
          <a:p>
            <a:r>
              <a:rPr lang="en-US" dirty="0" smtClean="0"/>
              <a:t>Exploits path redundancy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Multiply 5"/>
          <p:cNvSpPr/>
          <p:nvPr/>
        </p:nvSpPr>
        <p:spPr>
          <a:xfrm>
            <a:off x="1118738" y="2813005"/>
            <a:ext cx="540656" cy="616167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00218" y="1301295"/>
            <a:ext cx="1013778" cy="254898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240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3050"/>
    </mc:Choice>
    <mc:Fallback xmlns="">
      <p:transition xmlns:p14="http://schemas.microsoft.com/office/powerpoint/2010/main" spd="slow" advTm="4305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Unsolved Issues with </a:t>
            </a:r>
            <a:r>
              <a:rPr lang="en-US" dirty="0" err="1" smtClean="0"/>
              <a:t>FatTrees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1600200"/>
            <a:ext cx="8381895" cy="4525963"/>
          </a:xfrm>
        </p:spPr>
        <p:txBody>
          <a:bodyPr>
            <a:normAutofit lnSpcReduction="10000"/>
          </a:bodyPr>
          <a:lstStyle/>
          <a:p>
            <a:r>
              <a:rPr lang="en-US" b="1" dirty="0" smtClean="0">
                <a:solidFill>
                  <a:srgbClr val="000000"/>
                </a:solidFill>
              </a:rPr>
              <a:t>Slow Detection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Commodity switches fail often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Not always sure they failed (gray/partial failures)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Slow Recovery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Failure recovery is not local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Topology does not support local reroutes</a:t>
            </a:r>
          </a:p>
          <a:p>
            <a:r>
              <a:rPr lang="en-US" b="1" dirty="0" smtClean="0">
                <a:solidFill>
                  <a:srgbClr val="000000"/>
                </a:solidFill>
              </a:rPr>
              <a:t>Suboptimal </a:t>
            </a:r>
            <a:r>
              <a:rPr lang="en-US" b="1" dirty="0">
                <a:solidFill>
                  <a:srgbClr val="000000"/>
                </a:solidFill>
              </a:rPr>
              <a:t>F</a:t>
            </a:r>
            <a:r>
              <a:rPr lang="en-US" b="1" dirty="0" smtClean="0">
                <a:solidFill>
                  <a:srgbClr val="000000"/>
                </a:solidFill>
              </a:rPr>
              <a:t>low Assignment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Failures result in an unbalanced tree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Loses load balancing properties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23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6091"/>
    </mc:Choice>
    <mc:Fallback xmlns="">
      <p:transition xmlns:p14="http://schemas.microsoft.com/office/powerpoint/2010/main" spd="slow" advTm="106091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Co-design of topology, routing protocols and failure detector</a:t>
            </a:r>
          </a:p>
          <a:p>
            <a:pPr lvl="1"/>
            <a:r>
              <a:rPr lang="en-US" dirty="0" smtClean="0"/>
              <a:t>Novel topology that enables local, fast recovery</a:t>
            </a:r>
          </a:p>
          <a:p>
            <a:pPr lvl="1"/>
            <a:r>
              <a:rPr lang="en-US" dirty="0" smtClean="0"/>
              <a:t>Cascading protocols for optimal recovery</a:t>
            </a:r>
          </a:p>
          <a:p>
            <a:pPr lvl="1"/>
            <a:r>
              <a:rPr lang="en-US" dirty="0" smtClean="0"/>
              <a:t>Fine-grained failure detector for fast detection</a:t>
            </a:r>
          </a:p>
          <a:p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ame # of switches/links as </a:t>
            </a:r>
            <a:r>
              <a:rPr lang="en-US" dirty="0" err="1" smtClean="0"/>
              <a:t>FatTrees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04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3998"/>
    </mc:Choice>
    <mc:Fallback xmlns="">
      <p:transition xmlns:p14="http://schemas.microsoft.com/office/powerpoint/2010/main" spd="slow" advTm="53998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>
                    <a:lumMod val="75000"/>
                  </a:schemeClr>
                </a:solidFill>
              </a:rPr>
              <a:t>Motivation &amp; Approach</a:t>
            </a:r>
          </a:p>
          <a:p>
            <a:r>
              <a:rPr lang="en-US" sz="3600" dirty="0" smtClean="0"/>
              <a:t>Topology: AB </a:t>
            </a:r>
            <a:r>
              <a:rPr lang="en-US" sz="3600" dirty="0" err="1" smtClean="0"/>
              <a:t>FatTree</a:t>
            </a:r>
            <a:endParaRPr lang="en-US" sz="3600" dirty="0" smtClean="0"/>
          </a:p>
          <a:p>
            <a:r>
              <a:rPr lang="en-US" sz="3600" dirty="0" smtClean="0"/>
              <a:t>Cascaded Failover </a:t>
            </a:r>
            <a:r>
              <a:rPr lang="en-US" sz="3600" dirty="0"/>
              <a:t>P</a:t>
            </a:r>
            <a:r>
              <a:rPr lang="en-US" sz="3600" dirty="0" smtClean="0"/>
              <a:t>rotocols</a:t>
            </a:r>
          </a:p>
          <a:p>
            <a:r>
              <a:rPr lang="en-US" sz="3600" dirty="0" smtClean="0"/>
              <a:t>Failure Detection</a:t>
            </a:r>
          </a:p>
          <a:p>
            <a:r>
              <a:rPr lang="en-US" sz="3600" dirty="0" smtClean="0"/>
              <a:t>Evaluation</a:t>
            </a:r>
          </a:p>
          <a:p>
            <a:r>
              <a:rPr lang="en-US" sz="3600" dirty="0" smtClean="0"/>
              <a:t>Conclusion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3085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8830"/>
    </mc:Choice>
    <mc:Fallback xmlns="">
      <p:transition xmlns:p14="http://schemas.microsoft.com/office/powerpoint/2010/main" spd="slow" advTm="18830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5" name="Straight Connector 104"/>
          <p:cNvCxnSpPr>
            <a:stCxn id="47" idx="2"/>
            <a:endCxn id="39" idx="0"/>
          </p:cNvCxnSpPr>
          <p:nvPr/>
        </p:nvCxnSpPr>
        <p:spPr>
          <a:xfrm flipH="1">
            <a:off x="7984589" y="3086323"/>
            <a:ext cx="9258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Connector 106"/>
          <p:cNvCxnSpPr>
            <a:stCxn id="47" idx="0"/>
            <a:endCxn id="21" idx="2"/>
          </p:cNvCxnSpPr>
          <p:nvPr/>
        </p:nvCxnSpPr>
        <p:spPr>
          <a:xfrm flipH="1" flipV="1">
            <a:off x="7074042" y="1821028"/>
            <a:ext cx="919805" cy="8718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>
            <a:stCxn id="21" idx="2"/>
            <a:endCxn id="43" idx="0"/>
          </p:cNvCxnSpPr>
          <p:nvPr/>
        </p:nvCxnSpPr>
        <p:spPr>
          <a:xfrm flipH="1">
            <a:off x="4065253" y="1821028"/>
            <a:ext cx="3008789" cy="87056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>
            <a:stCxn id="33" idx="0"/>
            <a:endCxn id="43" idx="2"/>
          </p:cNvCxnSpPr>
          <p:nvPr/>
        </p:nvCxnSpPr>
        <p:spPr>
          <a:xfrm flipV="1">
            <a:off x="2136089" y="3085020"/>
            <a:ext cx="1929164" cy="64400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477" y="274638"/>
            <a:ext cx="8687733" cy="1143000"/>
          </a:xfrm>
        </p:spPr>
        <p:txBody>
          <a:bodyPr>
            <a:noAutofit/>
          </a:bodyPr>
          <a:lstStyle/>
          <a:p>
            <a:r>
              <a:rPr lang="en-US" sz="3600" dirty="0" smtClean="0"/>
              <a:t>Why is </a:t>
            </a:r>
            <a:r>
              <a:rPr lang="en-US" sz="3600" dirty="0" err="1" smtClean="0"/>
              <a:t>FatTree</a:t>
            </a:r>
            <a:r>
              <a:rPr lang="en-US" sz="3600" dirty="0" smtClean="0"/>
              <a:t> Recovery Slow?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89698"/>
            <a:ext cx="8229600" cy="1136464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Lots of redundancy on the upward path</a:t>
            </a:r>
          </a:p>
          <a:p>
            <a:r>
              <a:rPr lang="en-US" dirty="0" smtClean="0"/>
              <a:t>Immediately restore connectivity at the point of failure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>
          <a:xfrm>
            <a:off x="912655" y="142564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1823202" y="142629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>
            <a:spLocks noChangeAspect="1"/>
          </p:cNvSpPr>
          <p:nvPr/>
        </p:nvSpPr>
        <p:spPr>
          <a:xfrm>
            <a:off x="2832561" y="142629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>
            <a:spLocks noChangeAspect="1"/>
          </p:cNvSpPr>
          <p:nvPr/>
        </p:nvSpPr>
        <p:spPr>
          <a:xfrm>
            <a:off x="3743108" y="142694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>
            <a:spLocks noChangeAspect="1"/>
          </p:cNvSpPr>
          <p:nvPr/>
        </p:nvSpPr>
        <p:spPr>
          <a:xfrm>
            <a:off x="4841248" y="142694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ChangeAspect="1"/>
          </p:cNvSpPr>
          <p:nvPr/>
        </p:nvSpPr>
        <p:spPr>
          <a:xfrm>
            <a:off x="5751796" y="142760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>
            <a:spLocks noChangeAspect="1"/>
          </p:cNvSpPr>
          <p:nvPr/>
        </p:nvSpPr>
        <p:spPr>
          <a:xfrm>
            <a:off x="6761155" y="142760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>
            <a:spLocks noChangeAspect="1"/>
          </p:cNvSpPr>
          <p:nvPr/>
        </p:nvSpPr>
        <p:spPr>
          <a:xfrm>
            <a:off x="7671702" y="142825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>
            <a:spLocks noChangeAspect="1"/>
          </p:cNvSpPr>
          <p:nvPr/>
        </p:nvSpPr>
        <p:spPr>
          <a:xfrm>
            <a:off x="910008" y="459431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</a:rPr>
              <a:t>dst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>
          <a:xfrm>
            <a:off x="1820555" y="459496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>
            <a:spLocks noChangeAspect="1"/>
          </p:cNvSpPr>
          <p:nvPr/>
        </p:nvSpPr>
        <p:spPr>
          <a:xfrm>
            <a:off x="2829914" y="459496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>
            <a:spLocks noChangeAspect="1"/>
          </p:cNvSpPr>
          <p:nvPr/>
        </p:nvSpPr>
        <p:spPr>
          <a:xfrm>
            <a:off x="3740461" y="459561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>
            <a:spLocks noChangeAspect="1"/>
          </p:cNvSpPr>
          <p:nvPr/>
        </p:nvSpPr>
        <p:spPr>
          <a:xfrm>
            <a:off x="4838601" y="459561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5749149" y="459627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>
            <a:spLocks noChangeAspect="1"/>
          </p:cNvSpPr>
          <p:nvPr/>
        </p:nvSpPr>
        <p:spPr>
          <a:xfrm>
            <a:off x="6758508" y="459627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>
            <a:spLocks noChangeAspect="1"/>
          </p:cNvSpPr>
          <p:nvPr/>
        </p:nvSpPr>
        <p:spPr>
          <a:xfrm>
            <a:off x="7669055" y="459692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</a:rPr>
              <a:t>src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>
            <a:spLocks noChangeAspect="1"/>
          </p:cNvSpPr>
          <p:nvPr/>
        </p:nvSpPr>
        <p:spPr>
          <a:xfrm>
            <a:off x="912655" y="3728374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1823202" y="3729026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spect="1"/>
          </p:cNvSpPr>
          <p:nvPr/>
        </p:nvSpPr>
        <p:spPr>
          <a:xfrm>
            <a:off x="2832561" y="3729026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>
            <a:spLocks noChangeAspect="1"/>
          </p:cNvSpPr>
          <p:nvPr/>
        </p:nvSpPr>
        <p:spPr>
          <a:xfrm>
            <a:off x="3743108" y="372967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>
            <a:spLocks noChangeAspect="1"/>
          </p:cNvSpPr>
          <p:nvPr/>
        </p:nvSpPr>
        <p:spPr>
          <a:xfrm>
            <a:off x="4841248" y="372967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>
            <a:spLocks noChangeAspect="1"/>
          </p:cNvSpPr>
          <p:nvPr/>
        </p:nvSpPr>
        <p:spPr>
          <a:xfrm>
            <a:off x="5751796" y="373032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 noChangeAspect="1"/>
          </p:cNvSpPr>
          <p:nvPr/>
        </p:nvSpPr>
        <p:spPr>
          <a:xfrm>
            <a:off x="6761155" y="373032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>
            <a:spLocks noChangeAspect="1"/>
          </p:cNvSpPr>
          <p:nvPr/>
        </p:nvSpPr>
        <p:spPr>
          <a:xfrm>
            <a:off x="7671702" y="373098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>
            <a:spLocks noChangeAspect="1"/>
          </p:cNvSpPr>
          <p:nvPr/>
        </p:nvSpPr>
        <p:spPr>
          <a:xfrm>
            <a:off x="921913" y="269028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>
            <a:spLocks noChangeAspect="1"/>
          </p:cNvSpPr>
          <p:nvPr/>
        </p:nvSpPr>
        <p:spPr>
          <a:xfrm>
            <a:off x="1832460" y="269094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>
            <a:spLocks noChangeAspect="1"/>
          </p:cNvSpPr>
          <p:nvPr/>
        </p:nvSpPr>
        <p:spPr>
          <a:xfrm>
            <a:off x="2841819" y="269094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>
            <a:spLocks noChangeAspect="1"/>
          </p:cNvSpPr>
          <p:nvPr/>
        </p:nvSpPr>
        <p:spPr>
          <a:xfrm>
            <a:off x="3752366" y="269159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 noChangeAspect="1"/>
          </p:cNvSpPr>
          <p:nvPr/>
        </p:nvSpPr>
        <p:spPr>
          <a:xfrm>
            <a:off x="4850506" y="269159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 noChangeAspect="1"/>
          </p:cNvSpPr>
          <p:nvPr/>
        </p:nvSpPr>
        <p:spPr>
          <a:xfrm>
            <a:off x="5761054" y="2692243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>
            <a:spLocks noChangeAspect="1"/>
          </p:cNvSpPr>
          <p:nvPr/>
        </p:nvSpPr>
        <p:spPr>
          <a:xfrm>
            <a:off x="6770413" y="2692243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>
            <a:spLocks noChangeAspect="1"/>
          </p:cNvSpPr>
          <p:nvPr/>
        </p:nvSpPr>
        <p:spPr>
          <a:xfrm>
            <a:off x="7680960" y="269289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stCxn id="24" idx="0"/>
            <a:endCxn id="32" idx="2"/>
          </p:cNvCxnSpPr>
          <p:nvPr/>
        </p:nvCxnSpPr>
        <p:spPr>
          <a:xfrm flipV="1">
            <a:off x="1222895" y="4121802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24" idx="0"/>
            <a:endCxn id="33" idx="2"/>
          </p:cNvCxnSpPr>
          <p:nvPr/>
        </p:nvCxnSpPr>
        <p:spPr>
          <a:xfrm flipV="1">
            <a:off x="1222895" y="4122454"/>
            <a:ext cx="913194" cy="4718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5" idx="0"/>
            <a:endCxn id="32" idx="2"/>
          </p:cNvCxnSpPr>
          <p:nvPr/>
        </p:nvCxnSpPr>
        <p:spPr>
          <a:xfrm flipH="1" flipV="1">
            <a:off x="1225542" y="4121802"/>
            <a:ext cx="907900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5" idx="0"/>
            <a:endCxn id="33" idx="2"/>
          </p:cNvCxnSpPr>
          <p:nvPr/>
        </p:nvCxnSpPr>
        <p:spPr>
          <a:xfrm flipV="1">
            <a:off x="2133442" y="4122454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6" idx="0"/>
            <a:endCxn id="34" idx="2"/>
          </p:cNvCxnSpPr>
          <p:nvPr/>
        </p:nvCxnSpPr>
        <p:spPr>
          <a:xfrm flipV="1">
            <a:off x="3142801" y="4122454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6" idx="0"/>
            <a:endCxn id="35" idx="2"/>
          </p:cNvCxnSpPr>
          <p:nvPr/>
        </p:nvCxnSpPr>
        <p:spPr>
          <a:xfrm flipV="1">
            <a:off x="3142801" y="4123105"/>
            <a:ext cx="913194" cy="47186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27" idx="0"/>
            <a:endCxn id="34" idx="2"/>
          </p:cNvCxnSpPr>
          <p:nvPr/>
        </p:nvCxnSpPr>
        <p:spPr>
          <a:xfrm flipH="1" flipV="1">
            <a:off x="3145448" y="4122454"/>
            <a:ext cx="907900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0"/>
            <a:endCxn id="35" idx="2"/>
          </p:cNvCxnSpPr>
          <p:nvPr/>
        </p:nvCxnSpPr>
        <p:spPr>
          <a:xfrm flipV="1">
            <a:off x="4053348" y="4123105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8" idx="0"/>
            <a:endCxn id="36" idx="2"/>
          </p:cNvCxnSpPr>
          <p:nvPr/>
        </p:nvCxnSpPr>
        <p:spPr>
          <a:xfrm flipV="1">
            <a:off x="5151488" y="4123105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28" idx="0"/>
            <a:endCxn id="37" idx="2"/>
          </p:cNvCxnSpPr>
          <p:nvPr/>
        </p:nvCxnSpPr>
        <p:spPr>
          <a:xfrm flipV="1">
            <a:off x="5151488" y="4123756"/>
            <a:ext cx="913195" cy="4718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29" idx="0"/>
            <a:endCxn id="36" idx="2"/>
          </p:cNvCxnSpPr>
          <p:nvPr/>
        </p:nvCxnSpPr>
        <p:spPr>
          <a:xfrm flipH="1" flipV="1">
            <a:off x="5154135" y="4123105"/>
            <a:ext cx="907901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29" idx="0"/>
            <a:endCxn id="37" idx="2"/>
          </p:cNvCxnSpPr>
          <p:nvPr/>
        </p:nvCxnSpPr>
        <p:spPr>
          <a:xfrm flipV="1">
            <a:off x="6062036" y="4123756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30" idx="0"/>
            <a:endCxn id="38" idx="2"/>
          </p:cNvCxnSpPr>
          <p:nvPr/>
        </p:nvCxnSpPr>
        <p:spPr>
          <a:xfrm flipV="1">
            <a:off x="7071395" y="4123756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30" idx="0"/>
            <a:endCxn id="39" idx="2"/>
          </p:cNvCxnSpPr>
          <p:nvPr/>
        </p:nvCxnSpPr>
        <p:spPr>
          <a:xfrm flipV="1">
            <a:off x="7071395" y="4124408"/>
            <a:ext cx="913194" cy="47186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31" idx="0"/>
            <a:endCxn id="38" idx="2"/>
          </p:cNvCxnSpPr>
          <p:nvPr/>
        </p:nvCxnSpPr>
        <p:spPr>
          <a:xfrm flipH="1" flipV="1">
            <a:off x="7074042" y="4123756"/>
            <a:ext cx="907900" cy="4731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31" idx="0"/>
            <a:endCxn id="39" idx="2"/>
          </p:cNvCxnSpPr>
          <p:nvPr/>
        </p:nvCxnSpPr>
        <p:spPr>
          <a:xfrm flipV="1">
            <a:off x="7981942" y="4124408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32" idx="0"/>
            <a:endCxn id="40" idx="2"/>
          </p:cNvCxnSpPr>
          <p:nvPr/>
        </p:nvCxnSpPr>
        <p:spPr>
          <a:xfrm flipV="1">
            <a:off x="1225542" y="3083716"/>
            <a:ext cx="9258" cy="64465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41" idx="2"/>
            <a:endCxn id="32" idx="0"/>
          </p:cNvCxnSpPr>
          <p:nvPr/>
        </p:nvCxnSpPr>
        <p:spPr>
          <a:xfrm flipH="1">
            <a:off x="1225542" y="3084368"/>
            <a:ext cx="919805" cy="64400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33" idx="0"/>
            <a:endCxn id="42" idx="2"/>
          </p:cNvCxnSpPr>
          <p:nvPr/>
        </p:nvCxnSpPr>
        <p:spPr>
          <a:xfrm flipV="1">
            <a:off x="2136089" y="3084368"/>
            <a:ext cx="1018617" cy="64465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32" idx="0"/>
            <a:endCxn id="41" idx="2"/>
          </p:cNvCxnSpPr>
          <p:nvPr/>
        </p:nvCxnSpPr>
        <p:spPr>
          <a:xfrm flipV="1">
            <a:off x="1225542" y="3084368"/>
            <a:ext cx="919805" cy="644006"/>
          </a:xfrm>
          <a:prstGeom prst="line">
            <a:avLst/>
          </a:prstGeom>
          <a:ln w="5715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34" idx="0"/>
            <a:endCxn id="40" idx="2"/>
          </p:cNvCxnSpPr>
          <p:nvPr/>
        </p:nvCxnSpPr>
        <p:spPr>
          <a:xfrm flipH="1" flipV="1">
            <a:off x="1234800" y="3083716"/>
            <a:ext cx="1910648" cy="64531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34" idx="0"/>
            <a:endCxn id="41" idx="2"/>
          </p:cNvCxnSpPr>
          <p:nvPr/>
        </p:nvCxnSpPr>
        <p:spPr>
          <a:xfrm flipH="1" flipV="1">
            <a:off x="2145347" y="3084368"/>
            <a:ext cx="1000101" cy="64465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35" idx="0"/>
            <a:endCxn id="42" idx="2"/>
          </p:cNvCxnSpPr>
          <p:nvPr/>
        </p:nvCxnSpPr>
        <p:spPr>
          <a:xfrm flipH="1" flipV="1">
            <a:off x="3154706" y="3084368"/>
            <a:ext cx="901289" cy="64530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35" idx="0"/>
            <a:endCxn id="43" idx="2"/>
          </p:cNvCxnSpPr>
          <p:nvPr/>
        </p:nvCxnSpPr>
        <p:spPr>
          <a:xfrm flipV="1">
            <a:off x="4055995" y="3085020"/>
            <a:ext cx="9258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44" idx="2"/>
            <a:endCxn id="36" idx="0"/>
          </p:cNvCxnSpPr>
          <p:nvPr/>
        </p:nvCxnSpPr>
        <p:spPr>
          <a:xfrm flipH="1">
            <a:off x="5154135" y="3085020"/>
            <a:ext cx="9258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45" idx="2"/>
            <a:endCxn id="36" idx="0"/>
          </p:cNvCxnSpPr>
          <p:nvPr/>
        </p:nvCxnSpPr>
        <p:spPr>
          <a:xfrm flipH="1">
            <a:off x="5154135" y="3085671"/>
            <a:ext cx="919806" cy="64400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38" idx="0"/>
            <a:endCxn id="44" idx="2"/>
          </p:cNvCxnSpPr>
          <p:nvPr/>
        </p:nvCxnSpPr>
        <p:spPr>
          <a:xfrm flipH="1" flipV="1">
            <a:off x="5163393" y="3085020"/>
            <a:ext cx="1910649" cy="6453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38" idx="0"/>
            <a:endCxn id="45" idx="2"/>
          </p:cNvCxnSpPr>
          <p:nvPr/>
        </p:nvCxnSpPr>
        <p:spPr>
          <a:xfrm flipH="1" flipV="1">
            <a:off x="6073941" y="3085671"/>
            <a:ext cx="1000101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37" idx="0"/>
            <a:endCxn id="46" idx="2"/>
          </p:cNvCxnSpPr>
          <p:nvPr/>
        </p:nvCxnSpPr>
        <p:spPr>
          <a:xfrm flipV="1">
            <a:off x="6064683" y="3085671"/>
            <a:ext cx="1018617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37" idx="0"/>
            <a:endCxn id="47" idx="2"/>
          </p:cNvCxnSpPr>
          <p:nvPr/>
        </p:nvCxnSpPr>
        <p:spPr>
          <a:xfrm flipV="1">
            <a:off x="6064683" y="3086323"/>
            <a:ext cx="1929164" cy="64400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39" idx="0"/>
            <a:endCxn id="46" idx="2"/>
          </p:cNvCxnSpPr>
          <p:nvPr/>
        </p:nvCxnSpPr>
        <p:spPr>
          <a:xfrm flipH="1" flipV="1">
            <a:off x="7083300" y="3085671"/>
            <a:ext cx="901289" cy="64530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38" idx="0"/>
            <a:endCxn id="45" idx="2"/>
          </p:cNvCxnSpPr>
          <p:nvPr/>
        </p:nvCxnSpPr>
        <p:spPr>
          <a:xfrm flipH="1" flipV="1">
            <a:off x="6073941" y="3085671"/>
            <a:ext cx="1000101" cy="644657"/>
          </a:xfrm>
          <a:prstGeom prst="line">
            <a:avLst/>
          </a:prstGeom>
          <a:ln w="5715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40" idx="0"/>
            <a:endCxn id="15" idx="2"/>
          </p:cNvCxnSpPr>
          <p:nvPr/>
        </p:nvCxnSpPr>
        <p:spPr>
          <a:xfrm flipH="1" flipV="1">
            <a:off x="1225542" y="1819073"/>
            <a:ext cx="9258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16" idx="2"/>
            <a:endCxn id="40" idx="0"/>
          </p:cNvCxnSpPr>
          <p:nvPr/>
        </p:nvCxnSpPr>
        <p:spPr>
          <a:xfrm flipH="1">
            <a:off x="1234800" y="1819725"/>
            <a:ext cx="901289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stCxn id="42" idx="0"/>
            <a:endCxn id="19" idx="2"/>
          </p:cNvCxnSpPr>
          <p:nvPr/>
        </p:nvCxnSpPr>
        <p:spPr>
          <a:xfrm flipV="1">
            <a:off x="3154706" y="1820377"/>
            <a:ext cx="1999429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42" idx="0"/>
            <a:endCxn id="20" idx="2"/>
          </p:cNvCxnSpPr>
          <p:nvPr/>
        </p:nvCxnSpPr>
        <p:spPr>
          <a:xfrm flipV="1">
            <a:off x="3154706" y="1821028"/>
            <a:ext cx="2909977" cy="86991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41" idx="0"/>
            <a:endCxn id="17" idx="2"/>
          </p:cNvCxnSpPr>
          <p:nvPr/>
        </p:nvCxnSpPr>
        <p:spPr>
          <a:xfrm flipV="1">
            <a:off x="2145347" y="1819725"/>
            <a:ext cx="1000101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41" idx="0"/>
            <a:endCxn id="18" idx="2"/>
          </p:cNvCxnSpPr>
          <p:nvPr/>
        </p:nvCxnSpPr>
        <p:spPr>
          <a:xfrm flipV="1">
            <a:off x="2145347" y="1820377"/>
            <a:ext cx="1910648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stCxn id="41" idx="0"/>
            <a:endCxn id="18" idx="2"/>
          </p:cNvCxnSpPr>
          <p:nvPr/>
        </p:nvCxnSpPr>
        <p:spPr>
          <a:xfrm flipV="1">
            <a:off x="2145347" y="1820377"/>
            <a:ext cx="1910648" cy="870563"/>
          </a:xfrm>
          <a:prstGeom prst="line">
            <a:avLst/>
          </a:prstGeom>
          <a:ln w="5715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43" idx="0"/>
            <a:endCxn id="22" idx="2"/>
          </p:cNvCxnSpPr>
          <p:nvPr/>
        </p:nvCxnSpPr>
        <p:spPr>
          <a:xfrm flipV="1">
            <a:off x="4065253" y="1821680"/>
            <a:ext cx="3919336" cy="86991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>
            <a:stCxn id="44" idx="0"/>
            <a:endCxn id="16" idx="2"/>
          </p:cNvCxnSpPr>
          <p:nvPr/>
        </p:nvCxnSpPr>
        <p:spPr>
          <a:xfrm flipH="1" flipV="1">
            <a:off x="2136089" y="1819725"/>
            <a:ext cx="3027304" cy="8718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>
            <a:stCxn id="44" idx="0"/>
            <a:endCxn id="15" idx="2"/>
          </p:cNvCxnSpPr>
          <p:nvPr/>
        </p:nvCxnSpPr>
        <p:spPr>
          <a:xfrm flipH="1" flipV="1">
            <a:off x="1225542" y="1819073"/>
            <a:ext cx="3937851" cy="87251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46" idx="0"/>
            <a:endCxn id="19" idx="2"/>
          </p:cNvCxnSpPr>
          <p:nvPr/>
        </p:nvCxnSpPr>
        <p:spPr>
          <a:xfrm flipH="1" flipV="1">
            <a:off x="5154135" y="1820377"/>
            <a:ext cx="1929165" cy="8718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>
            <a:stCxn id="46" idx="0"/>
            <a:endCxn id="20" idx="2"/>
          </p:cNvCxnSpPr>
          <p:nvPr/>
        </p:nvCxnSpPr>
        <p:spPr>
          <a:xfrm flipH="1" flipV="1">
            <a:off x="6064683" y="1821028"/>
            <a:ext cx="1018617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stCxn id="45" idx="0"/>
          </p:cNvCxnSpPr>
          <p:nvPr/>
        </p:nvCxnSpPr>
        <p:spPr>
          <a:xfrm flipH="1" flipV="1">
            <a:off x="3142801" y="1821680"/>
            <a:ext cx="2931140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>
            <a:stCxn id="45" idx="0"/>
            <a:endCxn id="18" idx="2"/>
          </p:cNvCxnSpPr>
          <p:nvPr/>
        </p:nvCxnSpPr>
        <p:spPr>
          <a:xfrm flipH="1" flipV="1">
            <a:off x="4055995" y="1820377"/>
            <a:ext cx="2017946" cy="8718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stCxn id="45" idx="0"/>
            <a:endCxn id="18" idx="2"/>
          </p:cNvCxnSpPr>
          <p:nvPr/>
        </p:nvCxnSpPr>
        <p:spPr>
          <a:xfrm flipH="1" flipV="1">
            <a:off x="4055995" y="1820377"/>
            <a:ext cx="2017946" cy="871866"/>
          </a:xfrm>
          <a:prstGeom prst="line">
            <a:avLst/>
          </a:prstGeom>
          <a:ln w="57150" cmpd="sng"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stCxn id="47" idx="0"/>
            <a:endCxn id="22" idx="2"/>
          </p:cNvCxnSpPr>
          <p:nvPr/>
        </p:nvCxnSpPr>
        <p:spPr>
          <a:xfrm flipH="1" flipV="1">
            <a:off x="7984589" y="1821680"/>
            <a:ext cx="9258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9" name="Straight Arrow Connector 268"/>
          <p:cNvCxnSpPr>
            <a:stCxn id="24" idx="0"/>
            <a:endCxn id="32" idx="2"/>
          </p:cNvCxnSpPr>
          <p:nvPr/>
        </p:nvCxnSpPr>
        <p:spPr>
          <a:xfrm flipV="1">
            <a:off x="1222895" y="4121802"/>
            <a:ext cx="2647" cy="472513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2" name="Straight Arrow Connector 271"/>
          <p:cNvCxnSpPr>
            <a:stCxn id="32" idx="0"/>
            <a:endCxn id="40" idx="2"/>
          </p:cNvCxnSpPr>
          <p:nvPr/>
        </p:nvCxnSpPr>
        <p:spPr>
          <a:xfrm flipV="1">
            <a:off x="1225542" y="3083716"/>
            <a:ext cx="9258" cy="644658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5" name="Straight Arrow Connector 274"/>
          <p:cNvCxnSpPr>
            <a:stCxn id="40" idx="0"/>
            <a:endCxn id="16" idx="2"/>
          </p:cNvCxnSpPr>
          <p:nvPr/>
        </p:nvCxnSpPr>
        <p:spPr>
          <a:xfrm flipV="1">
            <a:off x="1234800" y="1819725"/>
            <a:ext cx="901289" cy="870563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8" name="Straight Arrow Connector 277"/>
          <p:cNvCxnSpPr>
            <a:stCxn id="44" idx="0"/>
            <a:endCxn id="16" idx="2"/>
          </p:cNvCxnSpPr>
          <p:nvPr/>
        </p:nvCxnSpPr>
        <p:spPr>
          <a:xfrm flipH="1" flipV="1">
            <a:off x="2136089" y="1819725"/>
            <a:ext cx="3027304" cy="871867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8" name="Straight Arrow Connector 287"/>
          <p:cNvCxnSpPr>
            <a:stCxn id="38" idx="0"/>
            <a:endCxn id="44" idx="2"/>
          </p:cNvCxnSpPr>
          <p:nvPr/>
        </p:nvCxnSpPr>
        <p:spPr>
          <a:xfrm flipH="1" flipV="1">
            <a:off x="5163393" y="3085020"/>
            <a:ext cx="1910649" cy="645308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1" name="Straight Arrow Connector 290"/>
          <p:cNvCxnSpPr>
            <a:endCxn id="38" idx="2"/>
          </p:cNvCxnSpPr>
          <p:nvPr/>
        </p:nvCxnSpPr>
        <p:spPr>
          <a:xfrm flipH="1" flipV="1">
            <a:off x="7074042" y="4123756"/>
            <a:ext cx="907900" cy="473166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Multiply 98"/>
          <p:cNvSpPr/>
          <p:nvPr/>
        </p:nvSpPr>
        <p:spPr>
          <a:xfrm>
            <a:off x="4859495" y="2602028"/>
            <a:ext cx="589280" cy="568960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77729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79368"/>
    </mc:Choice>
    <mc:Fallback xmlns="">
      <p:transition xmlns:p14="http://schemas.microsoft.com/office/powerpoint/2010/main" advTm="79368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477" y="274638"/>
            <a:ext cx="8687733" cy="1143000"/>
          </a:xfrm>
        </p:spPr>
        <p:txBody>
          <a:bodyPr>
            <a:noAutofit/>
          </a:bodyPr>
          <a:lstStyle/>
          <a:p>
            <a:r>
              <a:rPr lang="en-US" sz="3600" dirty="0"/>
              <a:t>Why is </a:t>
            </a:r>
            <a:r>
              <a:rPr lang="en-US" sz="3600" dirty="0" err="1"/>
              <a:t>FatTree</a:t>
            </a:r>
            <a:r>
              <a:rPr lang="en-US" sz="3600" dirty="0"/>
              <a:t> </a:t>
            </a:r>
            <a:r>
              <a:rPr lang="en-US" sz="3600" dirty="0" smtClean="0"/>
              <a:t>Recovery </a:t>
            </a:r>
            <a:r>
              <a:rPr lang="en-US" sz="3600" dirty="0"/>
              <a:t>Slow?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89698"/>
            <a:ext cx="5929628" cy="1136464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No redundancy on the way down</a:t>
            </a:r>
          </a:p>
          <a:p>
            <a:r>
              <a:rPr lang="en-US" dirty="0"/>
              <a:t>A</a:t>
            </a:r>
            <a:r>
              <a:rPr lang="en-US" dirty="0" smtClean="0"/>
              <a:t>lternatives are many hops away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5" name="Rectangle 14"/>
          <p:cNvSpPr>
            <a:spLocks noChangeAspect="1"/>
          </p:cNvSpPr>
          <p:nvPr/>
        </p:nvSpPr>
        <p:spPr>
          <a:xfrm>
            <a:off x="912655" y="142564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>
            <a:spLocks noChangeAspect="1"/>
          </p:cNvSpPr>
          <p:nvPr/>
        </p:nvSpPr>
        <p:spPr>
          <a:xfrm>
            <a:off x="1823202" y="142629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>
            <a:spLocks noChangeAspect="1"/>
          </p:cNvSpPr>
          <p:nvPr/>
        </p:nvSpPr>
        <p:spPr>
          <a:xfrm>
            <a:off x="2832561" y="142629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>
            <a:spLocks noChangeAspect="1"/>
          </p:cNvSpPr>
          <p:nvPr/>
        </p:nvSpPr>
        <p:spPr>
          <a:xfrm>
            <a:off x="3743108" y="142694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>
            <a:spLocks noChangeAspect="1"/>
          </p:cNvSpPr>
          <p:nvPr/>
        </p:nvSpPr>
        <p:spPr>
          <a:xfrm>
            <a:off x="4841248" y="142694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>
            <a:spLocks noChangeAspect="1"/>
          </p:cNvSpPr>
          <p:nvPr/>
        </p:nvSpPr>
        <p:spPr>
          <a:xfrm>
            <a:off x="5751796" y="142760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>
            <a:spLocks noChangeAspect="1"/>
          </p:cNvSpPr>
          <p:nvPr/>
        </p:nvSpPr>
        <p:spPr>
          <a:xfrm>
            <a:off x="6761155" y="142760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>
            <a:spLocks noChangeAspect="1"/>
          </p:cNvSpPr>
          <p:nvPr/>
        </p:nvSpPr>
        <p:spPr>
          <a:xfrm>
            <a:off x="7671702" y="142825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23"/>
          <p:cNvSpPr>
            <a:spLocks noChangeAspect="1"/>
          </p:cNvSpPr>
          <p:nvPr/>
        </p:nvSpPr>
        <p:spPr>
          <a:xfrm>
            <a:off x="910008" y="459431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</a:rPr>
              <a:t>dst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25" name="Rectangle 24"/>
          <p:cNvSpPr>
            <a:spLocks noChangeAspect="1"/>
          </p:cNvSpPr>
          <p:nvPr/>
        </p:nvSpPr>
        <p:spPr>
          <a:xfrm>
            <a:off x="1820555" y="459496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>
            <a:spLocks noChangeAspect="1"/>
          </p:cNvSpPr>
          <p:nvPr/>
        </p:nvSpPr>
        <p:spPr>
          <a:xfrm>
            <a:off x="2829914" y="459496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/>
          <p:cNvSpPr>
            <a:spLocks noChangeAspect="1"/>
          </p:cNvSpPr>
          <p:nvPr/>
        </p:nvSpPr>
        <p:spPr>
          <a:xfrm>
            <a:off x="3740461" y="459561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Rectangle 27"/>
          <p:cNvSpPr>
            <a:spLocks noChangeAspect="1"/>
          </p:cNvSpPr>
          <p:nvPr/>
        </p:nvSpPr>
        <p:spPr>
          <a:xfrm>
            <a:off x="4838601" y="4595619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>
            <a:spLocks noChangeAspect="1"/>
          </p:cNvSpPr>
          <p:nvPr/>
        </p:nvSpPr>
        <p:spPr>
          <a:xfrm>
            <a:off x="5749149" y="459627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>
            <a:spLocks noChangeAspect="1"/>
          </p:cNvSpPr>
          <p:nvPr/>
        </p:nvSpPr>
        <p:spPr>
          <a:xfrm>
            <a:off x="6758508" y="459627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/>
          <p:cNvSpPr>
            <a:spLocks noChangeAspect="1"/>
          </p:cNvSpPr>
          <p:nvPr/>
        </p:nvSpPr>
        <p:spPr>
          <a:xfrm>
            <a:off x="7669055" y="459692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</a:rPr>
              <a:t>src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32" name="Rectangle 31"/>
          <p:cNvSpPr>
            <a:spLocks noChangeAspect="1"/>
          </p:cNvSpPr>
          <p:nvPr/>
        </p:nvSpPr>
        <p:spPr>
          <a:xfrm>
            <a:off x="912655" y="3728374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32"/>
          <p:cNvSpPr>
            <a:spLocks noChangeAspect="1"/>
          </p:cNvSpPr>
          <p:nvPr/>
        </p:nvSpPr>
        <p:spPr>
          <a:xfrm>
            <a:off x="1823202" y="3729026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>
            <a:spLocks noChangeAspect="1"/>
          </p:cNvSpPr>
          <p:nvPr/>
        </p:nvSpPr>
        <p:spPr>
          <a:xfrm>
            <a:off x="2832561" y="3729026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>
            <a:spLocks noChangeAspect="1"/>
          </p:cNvSpPr>
          <p:nvPr/>
        </p:nvSpPr>
        <p:spPr>
          <a:xfrm>
            <a:off x="3743108" y="372967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ectangle 35"/>
          <p:cNvSpPr>
            <a:spLocks noChangeAspect="1"/>
          </p:cNvSpPr>
          <p:nvPr/>
        </p:nvSpPr>
        <p:spPr>
          <a:xfrm>
            <a:off x="4841248" y="3729677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/>
          <p:cNvSpPr>
            <a:spLocks noChangeAspect="1"/>
          </p:cNvSpPr>
          <p:nvPr/>
        </p:nvSpPr>
        <p:spPr>
          <a:xfrm>
            <a:off x="5751796" y="373032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ectangle 37"/>
          <p:cNvSpPr>
            <a:spLocks noChangeAspect="1"/>
          </p:cNvSpPr>
          <p:nvPr/>
        </p:nvSpPr>
        <p:spPr>
          <a:xfrm>
            <a:off x="6761155" y="373032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 38"/>
          <p:cNvSpPr>
            <a:spLocks noChangeAspect="1"/>
          </p:cNvSpPr>
          <p:nvPr/>
        </p:nvSpPr>
        <p:spPr>
          <a:xfrm>
            <a:off x="7671702" y="373098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/>
          <p:cNvSpPr>
            <a:spLocks noChangeAspect="1"/>
          </p:cNvSpPr>
          <p:nvPr/>
        </p:nvSpPr>
        <p:spPr>
          <a:xfrm>
            <a:off x="921913" y="2690288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 40"/>
          <p:cNvSpPr>
            <a:spLocks noChangeAspect="1"/>
          </p:cNvSpPr>
          <p:nvPr/>
        </p:nvSpPr>
        <p:spPr>
          <a:xfrm>
            <a:off x="1832460" y="269094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/>
          <p:cNvSpPr>
            <a:spLocks noChangeAspect="1"/>
          </p:cNvSpPr>
          <p:nvPr/>
        </p:nvSpPr>
        <p:spPr>
          <a:xfrm>
            <a:off x="2841819" y="2690940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Rectangle 42"/>
          <p:cNvSpPr>
            <a:spLocks noChangeAspect="1"/>
          </p:cNvSpPr>
          <p:nvPr/>
        </p:nvSpPr>
        <p:spPr>
          <a:xfrm>
            <a:off x="3752366" y="269159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>
            <a:spLocks noChangeAspect="1"/>
          </p:cNvSpPr>
          <p:nvPr/>
        </p:nvSpPr>
        <p:spPr>
          <a:xfrm>
            <a:off x="4850506" y="2691592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>
            <a:spLocks noChangeAspect="1"/>
          </p:cNvSpPr>
          <p:nvPr/>
        </p:nvSpPr>
        <p:spPr>
          <a:xfrm>
            <a:off x="5761054" y="2692243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>
            <a:spLocks noChangeAspect="1"/>
          </p:cNvSpPr>
          <p:nvPr/>
        </p:nvSpPr>
        <p:spPr>
          <a:xfrm>
            <a:off x="6770413" y="2692243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>
            <a:spLocks noChangeAspect="1"/>
          </p:cNvSpPr>
          <p:nvPr/>
        </p:nvSpPr>
        <p:spPr>
          <a:xfrm>
            <a:off x="7680960" y="2692895"/>
            <a:ext cx="625774" cy="393428"/>
          </a:xfrm>
          <a:prstGeom prst="rect">
            <a:avLst/>
          </a:prstGeom>
          <a:noFill/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stCxn id="24" idx="0"/>
            <a:endCxn id="32" idx="2"/>
          </p:cNvCxnSpPr>
          <p:nvPr/>
        </p:nvCxnSpPr>
        <p:spPr>
          <a:xfrm flipV="1">
            <a:off x="1222895" y="4121802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24" idx="0"/>
            <a:endCxn id="33" idx="2"/>
          </p:cNvCxnSpPr>
          <p:nvPr/>
        </p:nvCxnSpPr>
        <p:spPr>
          <a:xfrm flipV="1">
            <a:off x="1222895" y="4122454"/>
            <a:ext cx="913194" cy="471861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25" idx="0"/>
            <a:endCxn id="32" idx="2"/>
          </p:cNvCxnSpPr>
          <p:nvPr/>
        </p:nvCxnSpPr>
        <p:spPr>
          <a:xfrm flipH="1" flipV="1">
            <a:off x="1225542" y="4121802"/>
            <a:ext cx="907900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25" idx="0"/>
            <a:endCxn id="33" idx="2"/>
          </p:cNvCxnSpPr>
          <p:nvPr/>
        </p:nvCxnSpPr>
        <p:spPr>
          <a:xfrm flipV="1">
            <a:off x="2133442" y="4122454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>
            <a:stCxn id="26" idx="0"/>
            <a:endCxn id="34" idx="2"/>
          </p:cNvCxnSpPr>
          <p:nvPr/>
        </p:nvCxnSpPr>
        <p:spPr>
          <a:xfrm flipV="1">
            <a:off x="3142801" y="4122454"/>
            <a:ext cx="2647" cy="47251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26" idx="0"/>
            <a:endCxn id="35" idx="2"/>
          </p:cNvCxnSpPr>
          <p:nvPr/>
        </p:nvCxnSpPr>
        <p:spPr>
          <a:xfrm flipV="1">
            <a:off x="3142801" y="4123105"/>
            <a:ext cx="913194" cy="47186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27" idx="0"/>
            <a:endCxn id="34" idx="2"/>
          </p:cNvCxnSpPr>
          <p:nvPr/>
        </p:nvCxnSpPr>
        <p:spPr>
          <a:xfrm flipH="1" flipV="1">
            <a:off x="3145448" y="4122454"/>
            <a:ext cx="907900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27" idx="0"/>
            <a:endCxn id="35" idx="2"/>
          </p:cNvCxnSpPr>
          <p:nvPr/>
        </p:nvCxnSpPr>
        <p:spPr>
          <a:xfrm flipV="1">
            <a:off x="4053348" y="4123105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28" idx="0"/>
            <a:endCxn id="36" idx="2"/>
          </p:cNvCxnSpPr>
          <p:nvPr/>
        </p:nvCxnSpPr>
        <p:spPr>
          <a:xfrm flipV="1">
            <a:off x="5151488" y="4123105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>
            <a:stCxn id="28" idx="0"/>
            <a:endCxn id="37" idx="2"/>
          </p:cNvCxnSpPr>
          <p:nvPr/>
        </p:nvCxnSpPr>
        <p:spPr>
          <a:xfrm flipV="1">
            <a:off x="5151488" y="4123756"/>
            <a:ext cx="913195" cy="4718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29" idx="0"/>
            <a:endCxn id="36" idx="2"/>
          </p:cNvCxnSpPr>
          <p:nvPr/>
        </p:nvCxnSpPr>
        <p:spPr>
          <a:xfrm flipH="1" flipV="1">
            <a:off x="5154135" y="4123105"/>
            <a:ext cx="907901" cy="47316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29" idx="0"/>
            <a:endCxn id="37" idx="2"/>
          </p:cNvCxnSpPr>
          <p:nvPr/>
        </p:nvCxnSpPr>
        <p:spPr>
          <a:xfrm flipV="1">
            <a:off x="6062036" y="4123756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30" idx="0"/>
            <a:endCxn id="38" idx="2"/>
          </p:cNvCxnSpPr>
          <p:nvPr/>
        </p:nvCxnSpPr>
        <p:spPr>
          <a:xfrm flipV="1">
            <a:off x="7071395" y="4123756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30" idx="0"/>
            <a:endCxn id="39" idx="2"/>
          </p:cNvCxnSpPr>
          <p:nvPr/>
        </p:nvCxnSpPr>
        <p:spPr>
          <a:xfrm flipV="1">
            <a:off x="7071395" y="4124408"/>
            <a:ext cx="913194" cy="47186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3" name="Straight Connector 92"/>
          <p:cNvCxnSpPr>
            <a:stCxn id="31" idx="0"/>
            <a:endCxn id="38" idx="2"/>
          </p:cNvCxnSpPr>
          <p:nvPr/>
        </p:nvCxnSpPr>
        <p:spPr>
          <a:xfrm flipH="1" flipV="1">
            <a:off x="7074042" y="4123756"/>
            <a:ext cx="907900" cy="4731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>
            <a:stCxn id="31" idx="0"/>
            <a:endCxn id="39" idx="2"/>
          </p:cNvCxnSpPr>
          <p:nvPr/>
        </p:nvCxnSpPr>
        <p:spPr>
          <a:xfrm flipV="1">
            <a:off x="7981942" y="4124408"/>
            <a:ext cx="2647" cy="47251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>
            <a:stCxn id="32" idx="0"/>
            <a:endCxn id="40" idx="2"/>
          </p:cNvCxnSpPr>
          <p:nvPr/>
        </p:nvCxnSpPr>
        <p:spPr>
          <a:xfrm flipV="1">
            <a:off x="1225542" y="3083716"/>
            <a:ext cx="9258" cy="64465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41" idx="2"/>
            <a:endCxn id="32" idx="0"/>
          </p:cNvCxnSpPr>
          <p:nvPr/>
        </p:nvCxnSpPr>
        <p:spPr>
          <a:xfrm flipH="1">
            <a:off x="1225542" y="3084368"/>
            <a:ext cx="919805" cy="64400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stCxn id="33" idx="0"/>
            <a:endCxn id="42" idx="2"/>
          </p:cNvCxnSpPr>
          <p:nvPr/>
        </p:nvCxnSpPr>
        <p:spPr>
          <a:xfrm flipV="1">
            <a:off x="2136089" y="3084368"/>
            <a:ext cx="1018617" cy="64465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33" idx="0"/>
            <a:endCxn id="43" idx="2"/>
          </p:cNvCxnSpPr>
          <p:nvPr/>
        </p:nvCxnSpPr>
        <p:spPr>
          <a:xfrm flipV="1">
            <a:off x="2136089" y="3085020"/>
            <a:ext cx="1929164" cy="64400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34" idx="0"/>
            <a:endCxn id="40" idx="2"/>
          </p:cNvCxnSpPr>
          <p:nvPr/>
        </p:nvCxnSpPr>
        <p:spPr>
          <a:xfrm flipH="1" flipV="1">
            <a:off x="1234800" y="3083716"/>
            <a:ext cx="1910648" cy="64531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34" idx="0"/>
            <a:endCxn id="41" idx="2"/>
          </p:cNvCxnSpPr>
          <p:nvPr/>
        </p:nvCxnSpPr>
        <p:spPr>
          <a:xfrm flipH="1" flipV="1">
            <a:off x="2145347" y="3084368"/>
            <a:ext cx="1000101" cy="64465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0" name="Straight Connector 119"/>
          <p:cNvCxnSpPr>
            <a:stCxn id="35" idx="0"/>
            <a:endCxn id="42" idx="2"/>
          </p:cNvCxnSpPr>
          <p:nvPr/>
        </p:nvCxnSpPr>
        <p:spPr>
          <a:xfrm flipH="1" flipV="1">
            <a:off x="3154706" y="3084368"/>
            <a:ext cx="901289" cy="64530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/>
          <p:cNvCxnSpPr>
            <a:stCxn id="35" idx="0"/>
            <a:endCxn id="43" idx="2"/>
          </p:cNvCxnSpPr>
          <p:nvPr/>
        </p:nvCxnSpPr>
        <p:spPr>
          <a:xfrm flipV="1">
            <a:off x="4055995" y="3085020"/>
            <a:ext cx="9258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0" name="Straight Connector 129"/>
          <p:cNvCxnSpPr>
            <a:stCxn id="44" idx="2"/>
            <a:endCxn id="36" idx="0"/>
          </p:cNvCxnSpPr>
          <p:nvPr/>
        </p:nvCxnSpPr>
        <p:spPr>
          <a:xfrm flipH="1">
            <a:off x="5154135" y="3085020"/>
            <a:ext cx="9258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1" name="Straight Connector 130"/>
          <p:cNvCxnSpPr>
            <a:stCxn id="45" idx="2"/>
            <a:endCxn id="36" idx="0"/>
          </p:cNvCxnSpPr>
          <p:nvPr/>
        </p:nvCxnSpPr>
        <p:spPr>
          <a:xfrm flipH="1">
            <a:off x="5154135" y="3085671"/>
            <a:ext cx="919806" cy="64400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2" name="Straight Connector 131"/>
          <p:cNvCxnSpPr>
            <a:stCxn id="38" idx="0"/>
            <a:endCxn id="44" idx="2"/>
          </p:cNvCxnSpPr>
          <p:nvPr/>
        </p:nvCxnSpPr>
        <p:spPr>
          <a:xfrm flipH="1" flipV="1">
            <a:off x="5163393" y="3085020"/>
            <a:ext cx="1910649" cy="645308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>
            <a:stCxn id="38" idx="0"/>
            <a:endCxn id="45" idx="2"/>
          </p:cNvCxnSpPr>
          <p:nvPr/>
        </p:nvCxnSpPr>
        <p:spPr>
          <a:xfrm flipH="1" flipV="1">
            <a:off x="6073941" y="3085671"/>
            <a:ext cx="1000101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>
            <a:stCxn id="37" idx="0"/>
            <a:endCxn id="46" idx="2"/>
          </p:cNvCxnSpPr>
          <p:nvPr/>
        </p:nvCxnSpPr>
        <p:spPr>
          <a:xfrm flipV="1">
            <a:off x="6064683" y="3085671"/>
            <a:ext cx="1018617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>
            <a:stCxn id="37" idx="0"/>
            <a:endCxn id="47" idx="2"/>
          </p:cNvCxnSpPr>
          <p:nvPr/>
        </p:nvCxnSpPr>
        <p:spPr>
          <a:xfrm flipV="1">
            <a:off x="6064683" y="3086323"/>
            <a:ext cx="1929164" cy="64400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>
            <a:stCxn id="39" idx="0"/>
            <a:endCxn id="46" idx="2"/>
          </p:cNvCxnSpPr>
          <p:nvPr/>
        </p:nvCxnSpPr>
        <p:spPr>
          <a:xfrm flipH="1" flipV="1">
            <a:off x="7083300" y="3085671"/>
            <a:ext cx="901289" cy="64530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7" name="Straight Connector 136"/>
          <p:cNvCxnSpPr>
            <a:stCxn id="39" idx="0"/>
            <a:endCxn id="47" idx="2"/>
          </p:cNvCxnSpPr>
          <p:nvPr/>
        </p:nvCxnSpPr>
        <p:spPr>
          <a:xfrm flipV="1">
            <a:off x="7984589" y="3086323"/>
            <a:ext cx="9258" cy="64465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>
            <a:stCxn id="40" idx="0"/>
            <a:endCxn id="15" idx="2"/>
          </p:cNvCxnSpPr>
          <p:nvPr/>
        </p:nvCxnSpPr>
        <p:spPr>
          <a:xfrm flipH="1" flipV="1">
            <a:off x="1225542" y="1819073"/>
            <a:ext cx="9258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16" idx="2"/>
            <a:endCxn id="40" idx="0"/>
          </p:cNvCxnSpPr>
          <p:nvPr/>
        </p:nvCxnSpPr>
        <p:spPr>
          <a:xfrm flipH="1">
            <a:off x="1234800" y="1819725"/>
            <a:ext cx="901289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0" name="Straight Connector 159"/>
          <p:cNvCxnSpPr>
            <a:stCxn id="42" idx="0"/>
            <a:endCxn id="19" idx="2"/>
          </p:cNvCxnSpPr>
          <p:nvPr/>
        </p:nvCxnSpPr>
        <p:spPr>
          <a:xfrm flipV="1">
            <a:off x="3154706" y="1820377"/>
            <a:ext cx="1999429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>
            <a:stCxn id="42" idx="0"/>
            <a:endCxn id="20" idx="2"/>
          </p:cNvCxnSpPr>
          <p:nvPr/>
        </p:nvCxnSpPr>
        <p:spPr>
          <a:xfrm flipV="1">
            <a:off x="3154706" y="1821028"/>
            <a:ext cx="2909977" cy="86991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41" idx="0"/>
            <a:endCxn id="17" idx="2"/>
          </p:cNvCxnSpPr>
          <p:nvPr/>
        </p:nvCxnSpPr>
        <p:spPr>
          <a:xfrm flipV="1">
            <a:off x="2145347" y="1819725"/>
            <a:ext cx="1000101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3" name="Straight Connector 162"/>
          <p:cNvCxnSpPr>
            <a:stCxn id="41" idx="0"/>
            <a:endCxn id="18" idx="2"/>
          </p:cNvCxnSpPr>
          <p:nvPr/>
        </p:nvCxnSpPr>
        <p:spPr>
          <a:xfrm flipV="1">
            <a:off x="2145347" y="1820377"/>
            <a:ext cx="1910648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4" name="Straight Connector 163"/>
          <p:cNvCxnSpPr>
            <a:stCxn id="43" idx="0"/>
            <a:endCxn id="21" idx="2"/>
          </p:cNvCxnSpPr>
          <p:nvPr/>
        </p:nvCxnSpPr>
        <p:spPr>
          <a:xfrm flipV="1">
            <a:off x="4065253" y="1821028"/>
            <a:ext cx="3008789" cy="870564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43" idx="0"/>
            <a:endCxn id="22" idx="2"/>
          </p:cNvCxnSpPr>
          <p:nvPr/>
        </p:nvCxnSpPr>
        <p:spPr>
          <a:xfrm flipV="1">
            <a:off x="4065253" y="1821680"/>
            <a:ext cx="3919336" cy="869912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2" name="Straight Connector 181"/>
          <p:cNvCxnSpPr>
            <a:stCxn id="44" idx="0"/>
            <a:endCxn id="16" idx="2"/>
          </p:cNvCxnSpPr>
          <p:nvPr/>
        </p:nvCxnSpPr>
        <p:spPr>
          <a:xfrm flipH="1" flipV="1">
            <a:off x="2136089" y="1819725"/>
            <a:ext cx="3027304" cy="8718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>
            <a:stCxn id="44" idx="0"/>
            <a:endCxn id="15" idx="2"/>
          </p:cNvCxnSpPr>
          <p:nvPr/>
        </p:nvCxnSpPr>
        <p:spPr>
          <a:xfrm flipH="1" flipV="1">
            <a:off x="1225542" y="1819073"/>
            <a:ext cx="3937851" cy="87251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Connector 183"/>
          <p:cNvCxnSpPr>
            <a:stCxn id="46" idx="0"/>
            <a:endCxn id="19" idx="2"/>
          </p:cNvCxnSpPr>
          <p:nvPr/>
        </p:nvCxnSpPr>
        <p:spPr>
          <a:xfrm flipH="1" flipV="1">
            <a:off x="5154135" y="1820377"/>
            <a:ext cx="1929165" cy="8718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5" name="Straight Connector 184"/>
          <p:cNvCxnSpPr>
            <a:stCxn id="46" idx="0"/>
            <a:endCxn id="20" idx="2"/>
          </p:cNvCxnSpPr>
          <p:nvPr/>
        </p:nvCxnSpPr>
        <p:spPr>
          <a:xfrm flipH="1" flipV="1">
            <a:off x="6064683" y="1821028"/>
            <a:ext cx="1018617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6" name="Straight Connector 185"/>
          <p:cNvCxnSpPr>
            <a:stCxn id="45" idx="0"/>
          </p:cNvCxnSpPr>
          <p:nvPr/>
        </p:nvCxnSpPr>
        <p:spPr>
          <a:xfrm flipH="1" flipV="1">
            <a:off x="3142801" y="1821680"/>
            <a:ext cx="2931140" cy="870563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>
            <a:stCxn id="45" idx="0"/>
            <a:endCxn id="18" idx="2"/>
          </p:cNvCxnSpPr>
          <p:nvPr/>
        </p:nvCxnSpPr>
        <p:spPr>
          <a:xfrm flipH="1" flipV="1">
            <a:off x="4055995" y="1820377"/>
            <a:ext cx="2017946" cy="871866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/>
          <p:cNvCxnSpPr>
            <a:stCxn id="47" idx="0"/>
            <a:endCxn id="21" idx="2"/>
          </p:cNvCxnSpPr>
          <p:nvPr/>
        </p:nvCxnSpPr>
        <p:spPr>
          <a:xfrm flipH="1" flipV="1">
            <a:off x="7074042" y="1821028"/>
            <a:ext cx="919805" cy="871867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>
            <a:stCxn id="47" idx="0"/>
            <a:endCxn id="22" idx="2"/>
          </p:cNvCxnSpPr>
          <p:nvPr/>
        </p:nvCxnSpPr>
        <p:spPr>
          <a:xfrm flipH="1" flipV="1">
            <a:off x="7984589" y="1821680"/>
            <a:ext cx="9258" cy="871215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" name="Multiply 205"/>
          <p:cNvSpPr/>
          <p:nvPr/>
        </p:nvSpPr>
        <p:spPr>
          <a:xfrm>
            <a:off x="928255" y="3636382"/>
            <a:ext cx="589280" cy="568960"/>
          </a:xfrm>
          <a:prstGeom prst="mathMultiply">
            <a:avLst/>
          </a:prstGeom>
          <a:solidFill>
            <a:srgbClr val="FF0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Rectangle 211"/>
          <p:cNvSpPr>
            <a:spLocks noChangeAspect="1"/>
          </p:cNvSpPr>
          <p:nvPr/>
        </p:nvSpPr>
        <p:spPr>
          <a:xfrm>
            <a:off x="1832460" y="2690288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29" name="Rectangle 228"/>
          <p:cNvSpPr>
            <a:spLocks noChangeAspect="1"/>
          </p:cNvSpPr>
          <p:nvPr/>
        </p:nvSpPr>
        <p:spPr>
          <a:xfrm>
            <a:off x="919762" y="2690288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0" name="Rectangle 229"/>
          <p:cNvSpPr>
            <a:spLocks noChangeAspect="1"/>
          </p:cNvSpPr>
          <p:nvPr/>
        </p:nvSpPr>
        <p:spPr>
          <a:xfrm>
            <a:off x="2829914" y="1429733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1" name="Rectangle 230"/>
          <p:cNvSpPr>
            <a:spLocks noChangeAspect="1"/>
          </p:cNvSpPr>
          <p:nvPr/>
        </p:nvSpPr>
        <p:spPr>
          <a:xfrm>
            <a:off x="1820555" y="1429733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2" name="Rectangle 231"/>
          <p:cNvSpPr>
            <a:spLocks noChangeAspect="1"/>
          </p:cNvSpPr>
          <p:nvPr/>
        </p:nvSpPr>
        <p:spPr>
          <a:xfrm>
            <a:off x="910008" y="1429733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3" name="Rectangle 232"/>
          <p:cNvSpPr>
            <a:spLocks noChangeAspect="1"/>
          </p:cNvSpPr>
          <p:nvPr/>
        </p:nvSpPr>
        <p:spPr>
          <a:xfrm>
            <a:off x="3740461" y="1429733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4" name="Rectangle 233"/>
          <p:cNvSpPr>
            <a:spLocks noChangeAspect="1"/>
          </p:cNvSpPr>
          <p:nvPr/>
        </p:nvSpPr>
        <p:spPr>
          <a:xfrm>
            <a:off x="4850506" y="2690288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5" name="Rectangle 234"/>
          <p:cNvSpPr>
            <a:spLocks noChangeAspect="1"/>
          </p:cNvSpPr>
          <p:nvPr/>
        </p:nvSpPr>
        <p:spPr>
          <a:xfrm>
            <a:off x="5761054" y="2690288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6" name="Rectangle 235"/>
          <p:cNvSpPr>
            <a:spLocks noChangeAspect="1"/>
          </p:cNvSpPr>
          <p:nvPr/>
        </p:nvSpPr>
        <p:spPr>
          <a:xfrm>
            <a:off x="4841248" y="3730980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7" name="Rectangle 236"/>
          <p:cNvSpPr>
            <a:spLocks noChangeAspect="1"/>
          </p:cNvSpPr>
          <p:nvPr/>
        </p:nvSpPr>
        <p:spPr>
          <a:xfrm>
            <a:off x="6761155" y="3728374"/>
            <a:ext cx="625774" cy="393428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38" name="Rectangle 237"/>
          <p:cNvSpPr>
            <a:spLocks noChangeAspect="1"/>
          </p:cNvSpPr>
          <p:nvPr/>
        </p:nvSpPr>
        <p:spPr>
          <a:xfrm>
            <a:off x="4838601" y="4594315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Rectangle 240"/>
          <p:cNvSpPr>
            <a:spLocks noChangeAspect="1"/>
          </p:cNvSpPr>
          <p:nvPr/>
        </p:nvSpPr>
        <p:spPr>
          <a:xfrm>
            <a:off x="7680960" y="4596922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</a:rPr>
              <a:t>src</a:t>
            </a:r>
            <a:endParaRPr lang="en-US" sz="2600" dirty="0">
              <a:solidFill>
                <a:schemeClr val="tx1"/>
              </a:solidFill>
            </a:endParaRPr>
          </a:p>
        </p:txBody>
      </p:sp>
      <p:sp>
        <p:nvSpPr>
          <p:cNvPr id="242" name="Rectangle 241"/>
          <p:cNvSpPr>
            <a:spLocks noChangeAspect="1"/>
          </p:cNvSpPr>
          <p:nvPr/>
        </p:nvSpPr>
        <p:spPr>
          <a:xfrm>
            <a:off x="2841819" y="3730980"/>
            <a:ext cx="625774" cy="396034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244" name="Rectangle 243"/>
          <p:cNvSpPr>
            <a:spLocks noChangeAspect="1"/>
          </p:cNvSpPr>
          <p:nvPr/>
        </p:nvSpPr>
        <p:spPr>
          <a:xfrm>
            <a:off x="2832561" y="4594315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5" name="Rectangle 244"/>
          <p:cNvSpPr>
            <a:spLocks noChangeAspect="1"/>
          </p:cNvSpPr>
          <p:nvPr/>
        </p:nvSpPr>
        <p:spPr>
          <a:xfrm>
            <a:off x="3752366" y="4596922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5" name="Straight Arrow Connector 104"/>
          <p:cNvCxnSpPr>
            <a:endCxn id="32" idx="2"/>
          </p:cNvCxnSpPr>
          <p:nvPr/>
        </p:nvCxnSpPr>
        <p:spPr>
          <a:xfrm flipV="1">
            <a:off x="1222895" y="4121802"/>
            <a:ext cx="2647" cy="475120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229" idx="2"/>
            <a:endCxn id="32" idx="0"/>
          </p:cNvCxnSpPr>
          <p:nvPr/>
        </p:nvCxnSpPr>
        <p:spPr>
          <a:xfrm flipH="1">
            <a:off x="1225542" y="3083716"/>
            <a:ext cx="7107" cy="644658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8" name="Straight Arrow Connector 107"/>
          <p:cNvCxnSpPr>
            <a:stCxn id="16" idx="2"/>
            <a:endCxn id="229" idx="0"/>
          </p:cNvCxnSpPr>
          <p:nvPr/>
        </p:nvCxnSpPr>
        <p:spPr>
          <a:xfrm flipH="1">
            <a:off x="1232649" y="1819725"/>
            <a:ext cx="903440" cy="870563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234" idx="0"/>
            <a:endCxn id="231" idx="2"/>
          </p:cNvCxnSpPr>
          <p:nvPr/>
        </p:nvCxnSpPr>
        <p:spPr>
          <a:xfrm flipH="1" flipV="1">
            <a:off x="2133442" y="1823161"/>
            <a:ext cx="3029951" cy="867127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stCxn id="234" idx="2"/>
            <a:endCxn id="237" idx="0"/>
          </p:cNvCxnSpPr>
          <p:nvPr/>
        </p:nvCxnSpPr>
        <p:spPr>
          <a:xfrm>
            <a:off x="5163393" y="3083716"/>
            <a:ext cx="1910649" cy="644658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Arrow Connector 121"/>
          <p:cNvCxnSpPr>
            <a:stCxn id="241" idx="0"/>
            <a:endCxn id="38" idx="2"/>
          </p:cNvCxnSpPr>
          <p:nvPr/>
        </p:nvCxnSpPr>
        <p:spPr>
          <a:xfrm flipH="1" flipV="1">
            <a:off x="7074042" y="4123756"/>
            <a:ext cx="919805" cy="473166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3" name="Rectangle 112"/>
          <p:cNvSpPr>
            <a:spLocks noChangeAspect="1"/>
          </p:cNvSpPr>
          <p:nvPr/>
        </p:nvSpPr>
        <p:spPr>
          <a:xfrm>
            <a:off x="5751796" y="4596922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Rectangle 113"/>
          <p:cNvSpPr>
            <a:spLocks noChangeAspect="1"/>
          </p:cNvSpPr>
          <p:nvPr/>
        </p:nvSpPr>
        <p:spPr>
          <a:xfrm>
            <a:off x="6758508" y="4594315"/>
            <a:ext cx="625774" cy="393428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Rectangle 115"/>
          <p:cNvSpPr>
            <a:spLocks/>
          </p:cNvSpPr>
          <p:nvPr/>
        </p:nvSpPr>
        <p:spPr>
          <a:xfrm>
            <a:off x="6297071" y="5196887"/>
            <a:ext cx="534073" cy="317045"/>
          </a:xfrm>
          <a:prstGeom prst="rect">
            <a:avLst/>
          </a:prstGeom>
          <a:pattFill prst="ltUpDiag">
            <a:fgClr>
              <a:schemeClr val="tx1"/>
            </a:fgClr>
            <a:bgClr>
              <a:prstClr val="white"/>
            </a:bgClr>
          </a:pattFill>
          <a:ln w="12700" cmpd="sng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solidFill>
                  <a:srgbClr val="000000"/>
                </a:solidFill>
              </a:ln>
              <a:solidFill>
                <a:srgbClr val="000000"/>
              </a:solidFill>
            </a:endParaRPr>
          </a:p>
        </p:txBody>
      </p:sp>
      <p:sp>
        <p:nvSpPr>
          <p:cNvPr id="117" name="Rectangle 116"/>
          <p:cNvSpPr>
            <a:spLocks noChangeAspect="1"/>
          </p:cNvSpPr>
          <p:nvPr/>
        </p:nvSpPr>
        <p:spPr>
          <a:xfrm>
            <a:off x="6297071" y="5642373"/>
            <a:ext cx="534073" cy="317113"/>
          </a:xfrm>
          <a:prstGeom prst="rect">
            <a:avLst/>
          </a:prstGeom>
          <a:noFill/>
          <a:ln w="5715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851010" y="5148507"/>
            <a:ext cx="256109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 direct path</a:t>
            </a:r>
            <a:endParaRPr lang="en-US" sz="2000" dirty="0"/>
          </a:p>
        </p:txBody>
      </p:sp>
      <p:sp>
        <p:nvSpPr>
          <p:cNvPr id="123" name="TextBox 122"/>
          <p:cNvSpPr txBox="1"/>
          <p:nvPr/>
        </p:nvSpPr>
        <p:spPr>
          <a:xfrm>
            <a:off x="6851009" y="5586498"/>
            <a:ext cx="211766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Has alternate path</a:t>
            </a:r>
            <a:endParaRPr lang="en-US" sz="2000" dirty="0"/>
          </a:p>
        </p:txBody>
      </p:sp>
      <p:cxnSp>
        <p:nvCxnSpPr>
          <p:cNvPr id="124" name="Straight Arrow Connector 123"/>
          <p:cNvCxnSpPr>
            <a:stCxn id="212" idx="2"/>
            <a:endCxn id="32" idx="0"/>
          </p:cNvCxnSpPr>
          <p:nvPr/>
        </p:nvCxnSpPr>
        <p:spPr>
          <a:xfrm flipH="1">
            <a:off x="1225542" y="3083716"/>
            <a:ext cx="919805" cy="644658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Arrow Connector 124"/>
          <p:cNvCxnSpPr>
            <a:stCxn id="15" idx="2"/>
            <a:endCxn id="229" idx="0"/>
          </p:cNvCxnSpPr>
          <p:nvPr/>
        </p:nvCxnSpPr>
        <p:spPr>
          <a:xfrm>
            <a:off x="1225542" y="1819073"/>
            <a:ext cx="7107" cy="871215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Arrow Connector 125"/>
          <p:cNvCxnSpPr>
            <a:stCxn id="232" idx="2"/>
            <a:endCxn id="234" idx="0"/>
          </p:cNvCxnSpPr>
          <p:nvPr/>
        </p:nvCxnSpPr>
        <p:spPr>
          <a:xfrm>
            <a:off x="1222895" y="1823161"/>
            <a:ext cx="3940498" cy="867127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Arrow Connector 126"/>
          <p:cNvCxnSpPr>
            <a:stCxn id="230" idx="2"/>
            <a:endCxn id="212" idx="0"/>
          </p:cNvCxnSpPr>
          <p:nvPr/>
        </p:nvCxnSpPr>
        <p:spPr>
          <a:xfrm flipH="1">
            <a:off x="2145347" y="1823161"/>
            <a:ext cx="997454" cy="867127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Arrow Connector 127"/>
          <p:cNvCxnSpPr>
            <a:stCxn id="18" idx="2"/>
            <a:endCxn id="212" idx="0"/>
          </p:cNvCxnSpPr>
          <p:nvPr/>
        </p:nvCxnSpPr>
        <p:spPr>
          <a:xfrm flipH="1">
            <a:off x="2145347" y="1820377"/>
            <a:ext cx="1910648" cy="869911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Arrow Connector 137"/>
          <p:cNvCxnSpPr>
            <a:stCxn id="34" idx="0"/>
            <a:endCxn id="40" idx="2"/>
          </p:cNvCxnSpPr>
          <p:nvPr/>
        </p:nvCxnSpPr>
        <p:spPr>
          <a:xfrm flipH="1" flipV="1">
            <a:off x="1234800" y="3083716"/>
            <a:ext cx="1910648" cy="645310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Arrow Connector 138"/>
          <p:cNvCxnSpPr>
            <a:stCxn id="212" idx="2"/>
            <a:endCxn id="242" idx="0"/>
          </p:cNvCxnSpPr>
          <p:nvPr/>
        </p:nvCxnSpPr>
        <p:spPr>
          <a:xfrm>
            <a:off x="2145347" y="3083716"/>
            <a:ext cx="1009359" cy="647264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Arrow Connector 139"/>
          <p:cNvCxnSpPr>
            <a:stCxn id="242" idx="2"/>
            <a:endCxn id="244" idx="0"/>
          </p:cNvCxnSpPr>
          <p:nvPr/>
        </p:nvCxnSpPr>
        <p:spPr>
          <a:xfrm flipH="1">
            <a:off x="3145448" y="4127014"/>
            <a:ext cx="9258" cy="467301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Arrow Connector 142"/>
          <p:cNvCxnSpPr>
            <a:stCxn id="18" idx="2"/>
            <a:endCxn id="235" idx="0"/>
          </p:cNvCxnSpPr>
          <p:nvPr/>
        </p:nvCxnSpPr>
        <p:spPr>
          <a:xfrm>
            <a:off x="4055995" y="1820377"/>
            <a:ext cx="2017946" cy="869911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Arrow Connector 145"/>
          <p:cNvCxnSpPr>
            <a:stCxn id="230" idx="2"/>
            <a:endCxn id="45" idx="0"/>
          </p:cNvCxnSpPr>
          <p:nvPr/>
        </p:nvCxnSpPr>
        <p:spPr>
          <a:xfrm>
            <a:off x="3142801" y="1823161"/>
            <a:ext cx="2931140" cy="869082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Arrow Connector 148"/>
          <p:cNvCxnSpPr>
            <a:stCxn id="45" idx="2"/>
            <a:endCxn id="237" idx="0"/>
          </p:cNvCxnSpPr>
          <p:nvPr/>
        </p:nvCxnSpPr>
        <p:spPr>
          <a:xfrm>
            <a:off x="6073941" y="3085671"/>
            <a:ext cx="1000101" cy="642703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Arrow Connector 151"/>
          <p:cNvCxnSpPr>
            <a:stCxn id="44" idx="2"/>
            <a:endCxn id="236" idx="0"/>
          </p:cNvCxnSpPr>
          <p:nvPr/>
        </p:nvCxnSpPr>
        <p:spPr>
          <a:xfrm flipH="1">
            <a:off x="5154135" y="3085020"/>
            <a:ext cx="9258" cy="645960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Arrow Connector 154"/>
          <p:cNvCxnSpPr>
            <a:stCxn id="235" idx="2"/>
            <a:endCxn id="236" idx="0"/>
          </p:cNvCxnSpPr>
          <p:nvPr/>
        </p:nvCxnSpPr>
        <p:spPr>
          <a:xfrm flipH="1">
            <a:off x="5154135" y="3083716"/>
            <a:ext cx="919806" cy="647264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6" name="Straight Arrow Connector 165"/>
          <p:cNvCxnSpPr>
            <a:stCxn id="36" idx="2"/>
            <a:endCxn id="113" idx="0"/>
          </p:cNvCxnSpPr>
          <p:nvPr/>
        </p:nvCxnSpPr>
        <p:spPr>
          <a:xfrm>
            <a:off x="5154135" y="4123105"/>
            <a:ext cx="910548" cy="473817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7" name="Straight Arrow Connector 166"/>
          <p:cNvCxnSpPr>
            <a:stCxn id="34" idx="2"/>
            <a:endCxn id="27" idx="0"/>
          </p:cNvCxnSpPr>
          <p:nvPr/>
        </p:nvCxnSpPr>
        <p:spPr>
          <a:xfrm>
            <a:off x="3145448" y="4122454"/>
            <a:ext cx="907900" cy="473165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Arrow Connector 167"/>
          <p:cNvCxnSpPr>
            <a:stCxn id="36" idx="2"/>
            <a:endCxn id="238" idx="0"/>
          </p:cNvCxnSpPr>
          <p:nvPr/>
        </p:nvCxnSpPr>
        <p:spPr>
          <a:xfrm flipH="1">
            <a:off x="5151488" y="4123105"/>
            <a:ext cx="2647" cy="471210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Arrow Connector 168"/>
          <p:cNvCxnSpPr>
            <a:stCxn id="237" idx="2"/>
            <a:endCxn id="30" idx="0"/>
          </p:cNvCxnSpPr>
          <p:nvPr/>
        </p:nvCxnSpPr>
        <p:spPr>
          <a:xfrm flipH="1">
            <a:off x="7071395" y="4121802"/>
            <a:ext cx="2647" cy="474468"/>
          </a:xfrm>
          <a:prstGeom prst="straightConnector1">
            <a:avLst/>
          </a:prstGeom>
          <a:ln w="57150" cmpd="sng">
            <a:solidFill>
              <a:srgbClr val="0000FF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  <p:extLst>
      <p:ext uri="{BB962C8B-B14F-4D97-AF65-F5344CB8AC3E}">
        <p14:creationId xmlns:p14="http://schemas.microsoft.com/office/powerpoint/2010/main" val="2389975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0812"/>
    </mc:Choice>
    <mc:Fallback xmlns="">
      <p:transition xmlns:p14="http://schemas.microsoft.com/office/powerpoint/2010/main" spd="slow" advTm="110812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" grpId="0" animBg="1"/>
      <p:bldP spid="212" grpId="0" animBg="1"/>
      <p:bldP spid="229" grpId="0" animBg="1"/>
      <p:bldP spid="230" grpId="0" animBg="1"/>
      <p:bldP spid="231" grpId="0" animBg="1"/>
      <p:bldP spid="232" grpId="0" animBg="1"/>
      <p:bldP spid="233" grpId="0" animBg="1"/>
      <p:bldP spid="234" grpId="0" animBg="1"/>
      <p:bldP spid="235" grpId="0" animBg="1"/>
      <p:bldP spid="236" grpId="0" animBg="1"/>
      <p:bldP spid="237" grpId="0" animBg="1"/>
      <p:bldP spid="238" grpId="0" animBg="1"/>
      <p:bldP spid="241" grpId="0" animBg="1"/>
      <p:bldP spid="242" grpId="0" animBg="1"/>
      <p:bldP spid="244" grpId="0" animBg="1"/>
      <p:bldP spid="245" grpId="0" animBg="1"/>
      <p:bldP spid="113" grpId="0" animBg="1"/>
      <p:bldP spid="114" grpId="0" animBg="1"/>
      <p:bldP spid="116" grpId="0" animBg="1"/>
      <p:bldP spid="117" grpId="0" animBg="1"/>
      <p:bldP spid="4" grpId="0"/>
      <p:bldP spid="12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 A </a:t>
            </a:r>
            <a:r>
              <a:rPr lang="en-US" dirty="0" err="1" smtClean="0"/>
              <a:t>Subtree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982E0-BE8A-F441-8979-038CFB0F4C9A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066135" y="5318484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9" name="Rectangle 8"/>
          <p:cNvSpPr>
            <a:spLocks/>
          </p:cNvSpPr>
          <p:nvPr/>
        </p:nvSpPr>
        <p:spPr>
          <a:xfrm>
            <a:off x="1392376" y="5318484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392376" y="3943245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0000"/>
                </a:solidFill>
              </a:rPr>
              <a:t>x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66135" y="3943245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0000"/>
                </a:solidFill>
              </a:rPr>
              <a:t>y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392376" y="1993461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effectLst/>
              </a:rPr>
              <a:t>1</a:t>
            </a:r>
            <a:endParaRPr lang="en-US" sz="3200" dirty="0">
              <a:solidFill>
                <a:schemeClr val="tx1"/>
              </a:solidFill>
              <a:effectLst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3066135" y="1993461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  <a:effectLst/>
              </a:rPr>
              <a:t>2</a:t>
            </a:r>
            <a:endParaRPr lang="en-US" sz="3200" dirty="0">
              <a:solidFill>
                <a:srgbClr val="000000"/>
              </a:solidFill>
              <a:effectLst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205896" y="1993461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3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879655" y="1993461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>
                <a:solidFill>
                  <a:srgbClr val="000000"/>
                </a:solidFill>
              </a:rPr>
              <a:t>4</a:t>
            </a:r>
          </a:p>
        </p:txBody>
      </p:sp>
      <p:cxnSp>
        <p:nvCxnSpPr>
          <p:cNvPr id="30" name="Straight Connector 29"/>
          <p:cNvCxnSpPr>
            <a:stCxn id="10" idx="2"/>
            <a:endCxn id="5" idx="0"/>
          </p:cNvCxnSpPr>
          <p:nvPr/>
        </p:nvCxnSpPr>
        <p:spPr>
          <a:xfrm>
            <a:off x="1824234" y="4563915"/>
            <a:ext cx="1673759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11" idx="2"/>
            <a:endCxn id="9" idx="0"/>
          </p:cNvCxnSpPr>
          <p:nvPr/>
        </p:nvCxnSpPr>
        <p:spPr>
          <a:xfrm flipH="1">
            <a:off x="1824234" y="4563915"/>
            <a:ext cx="1673759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10" idx="2"/>
            <a:endCxn id="9" idx="0"/>
          </p:cNvCxnSpPr>
          <p:nvPr/>
        </p:nvCxnSpPr>
        <p:spPr>
          <a:xfrm>
            <a:off x="1824234" y="4563915"/>
            <a:ext cx="0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>
            <a:stCxn id="11" idx="2"/>
            <a:endCxn id="5" idx="0"/>
          </p:cNvCxnSpPr>
          <p:nvPr/>
        </p:nvCxnSpPr>
        <p:spPr>
          <a:xfrm>
            <a:off x="3497993" y="4563915"/>
            <a:ext cx="0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6879655" y="5318484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73" name="Rectangle 72"/>
          <p:cNvSpPr>
            <a:spLocks/>
          </p:cNvSpPr>
          <p:nvPr/>
        </p:nvSpPr>
        <p:spPr>
          <a:xfrm>
            <a:off x="5205896" y="5318484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205896" y="3943245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879655" y="3943245"/>
            <a:ext cx="863716" cy="620669"/>
          </a:xfrm>
          <a:prstGeom prst="rect">
            <a:avLst/>
          </a:prstGeom>
          <a:solidFill>
            <a:srgbClr val="FFFFFF"/>
          </a:solidFill>
          <a:ln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  <a:effectLst/>
            </a:endParaRPr>
          </a:p>
        </p:txBody>
      </p:sp>
      <p:cxnSp>
        <p:nvCxnSpPr>
          <p:cNvPr id="76" name="Straight Connector 75"/>
          <p:cNvCxnSpPr>
            <a:stCxn id="74" idx="2"/>
            <a:endCxn id="72" idx="0"/>
          </p:cNvCxnSpPr>
          <p:nvPr/>
        </p:nvCxnSpPr>
        <p:spPr>
          <a:xfrm>
            <a:off x="5637754" y="4563915"/>
            <a:ext cx="1673759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5" idx="2"/>
            <a:endCxn id="73" idx="0"/>
          </p:cNvCxnSpPr>
          <p:nvPr/>
        </p:nvCxnSpPr>
        <p:spPr>
          <a:xfrm flipH="1">
            <a:off x="5637754" y="4563915"/>
            <a:ext cx="1673759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74" idx="2"/>
            <a:endCxn id="73" idx="0"/>
          </p:cNvCxnSpPr>
          <p:nvPr/>
        </p:nvCxnSpPr>
        <p:spPr>
          <a:xfrm>
            <a:off x="5637754" y="4563915"/>
            <a:ext cx="0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/>
          <p:cNvCxnSpPr>
            <a:stCxn id="75" idx="2"/>
            <a:endCxn id="72" idx="0"/>
          </p:cNvCxnSpPr>
          <p:nvPr/>
        </p:nvCxnSpPr>
        <p:spPr>
          <a:xfrm>
            <a:off x="7311513" y="4563915"/>
            <a:ext cx="0" cy="754569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25" idx="2"/>
            <a:endCxn id="10" idx="0"/>
          </p:cNvCxnSpPr>
          <p:nvPr/>
        </p:nvCxnSpPr>
        <p:spPr>
          <a:xfrm>
            <a:off x="1824234" y="2614130"/>
            <a:ext cx="0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6" idx="2"/>
            <a:endCxn id="10" idx="0"/>
          </p:cNvCxnSpPr>
          <p:nvPr/>
        </p:nvCxnSpPr>
        <p:spPr>
          <a:xfrm flipH="1">
            <a:off x="1824234" y="2614130"/>
            <a:ext cx="1673759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27" idx="2"/>
            <a:endCxn id="11" idx="0"/>
          </p:cNvCxnSpPr>
          <p:nvPr/>
        </p:nvCxnSpPr>
        <p:spPr>
          <a:xfrm flipH="1">
            <a:off x="3497993" y="2614130"/>
            <a:ext cx="2139761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28" idx="2"/>
            <a:endCxn id="11" idx="0"/>
          </p:cNvCxnSpPr>
          <p:nvPr/>
        </p:nvCxnSpPr>
        <p:spPr>
          <a:xfrm flipH="1">
            <a:off x="3497993" y="2614130"/>
            <a:ext cx="3813520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stCxn id="25" idx="2"/>
            <a:endCxn id="74" idx="0"/>
          </p:cNvCxnSpPr>
          <p:nvPr/>
        </p:nvCxnSpPr>
        <p:spPr>
          <a:xfrm>
            <a:off x="1824234" y="2614130"/>
            <a:ext cx="3813520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26" idx="2"/>
            <a:endCxn id="74" idx="0"/>
          </p:cNvCxnSpPr>
          <p:nvPr/>
        </p:nvCxnSpPr>
        <p:spPr>
          <a:xfrm>
            <a:off x="3497993" y="2614130"/>
            <a:ext cx="2139761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27" idx="2"/>
            <a:endCxn id="75" idx="0"/>
          </p:cNvCxnSpPr>
          <p:nvPr/>
        </p:nvCxnSpPr>
        <p:spPr>
          <a:xfrm>
            <a:off x="5637754" y="2614130"/>
            <a:ext cx="1673759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28" idx="2"/>
            <a:endCxn id="75" idx="0"/>
          </p:cNvCxnSpPr>
          <p:nvPr/>
        </p:nvCxnSpPr>
        <p:spPr>
          <a:xfrm>
            <a:off x="7311513" y="2614130"/>
            <a:ext cx="0" cy="1329115"/>
          </a:xfrm>
          <a:prstGeom prst="line">
            <a:avLst/>
          </a:prstGeom>
          <a:ln>
            <a:solidFill>
              <a:srgbClr val="0000FF"/>
            </a:solidFill>
            <a:prstDash val="dash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999620" y="1301642"/>
            <a:ext cx="31464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Consecutive Parents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85772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786"/>
    </mc:Choice>
    <mc:Fallback xmlns="">
      <p:transition xmlns:p14="http://schemas.microsoft.com/office/powerpoint/2010/main" spd="slow" advTm="23786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9.2|15.4|8.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|8.6|9.4|24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2|3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4.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4.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1.1|16.8|16.4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24366</TotalTime>
  <Words>723</Words>
  <Application>Microsoft Macintosh PowerPoint</Application>
  <PresentationFormat>On-screen Show (4:3)</PresentationFormat>
  <Paragraphs>217</Paragraphs>
  <Slides>27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28" baseType="lpstr">
      <vt:lpstr>Office Theme</vt:lpstr>
      <vt:lpstr>F10: A Fault-Tolerant Engineered Network</vt:lpstr>
      <vt:lpstr>Today’s Data Centers</vt:lpstr>
      <vt:lpstr>FatTree Example: PortLand</vt:lpstr>
      <vt:lpstr>Unsolved Issues with FatTrees</vt:lpstr>
      <vt:lpstr>F10</vt:lpstr>
      <vt:lpstr>Outline</vt:lpstr>
      <vt:lpstr>Why is FatTree Recovery Slow?</vt:lpstr>
      <vt:lpstr>Why is FatTree Recovery Slow?</vt:lpstr>
      <vt:lpstr>Type A Subtree</vt:lpstr>
      <vt:lpstr>Type B Subtree</vt:lpstr>
      <vt:lpstr>AB FatTree</vt:lpstr>
      <vt:lpstr>Alternatives in AB FatTrees</vt:lpstr>
      <vt:lpstr>Cascaded Failover Protocols</vt:lpstr>
      <vt:lpstr>Local Rerouting</vt:lpstr>
      <vt:lpstr>Local Rerouting – Multiple Failures</vt:lpstr>
      <vt:lpstr>Pushback Notification</vt:lpstr>
      <vt:lpstr>Centralized Scheduler</vt:lpstr>
      <vt:lpstr>Outline</vt:lpstr>
      <vt:lpstr>Why are Today’s Detectors Slow?</vt:lpstr>
      <vt:lpstr>F10 Failure Detector</vt:lpstr>
      <vt:lpstr>Outline</vt:lpstr>
      <vt:lpstr>Evaluation</vt:lpstr>
      <vt:lpstr>Methodology</vt:lpstr>
      <vt:lpstr>F10 Can Reroute Quickly</vt:lpstr>
      <vt:lpstr>F10 Can Avoid Congestion Loss</vt:lpstr>
      <vt:lpstr>F10 Improves App Performance</vt:lpstr>
      <vt:lpstr>Conclusion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F10: Fault-Tolerant Engineered Networks</dc:title>
  <dc:subject/>
  <dc:creator>Vincent Liu</dc:creator>
  <cp:keywords/>
  <dc:description/>
  <cp:lastModifiedBy>Vincent Liu</cp:lastModifiedBy>
  <cp:revision>289</cp:revision>
  <cp:lastPrinted>2012-03-22T22:58:46Z</cp:lastPrinted>
  <dcterms:created xsi:type="dcterms:W3CDTF">2013-03-30T09:18:09Z</dcterms:created>
  <dcterms:modified xsi:type="dcterms:W3CDTF">2013-04-07T06:08:22Z</dcterms:modified>
  <cp:category/>
</cp:coreProperties>
</file>