
<file path=[Content_Types].xml><?xml version="1.0" encoding="utf-8"?>
<Types xmlns="http://schemas.openxmlformats.org/package/2006/content-types">
  <Default Extension="xml" ContentType="application/xml"/>
  <Default Extension="xlsx" ContentType="application/vnd.openxmlformats-officedocument.spreadsheetml.sheet"/>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handoutMasterIdLst>
    <p:handoutMasterId r:id="rId28"/>
  </p:handoutMasterIdLst>
  <p:sldIdLst>
    <p:sldId id="257" r:id="rId2"/>
    <p:sldId id="352" r:id="rId3"/>
    <p:sldId id="259" r:id="rId4"/>
    <p:sldId id="379" r:id="rId5"/>
    <p:sldId id="367" r:id="rId6"/>
    <p:sldId id="369" r:id="rId7"/>
    <p:sldId id="395" r:id="rId8"/>
    <p:sldId id="357" r:id="rId9"/>
    <p:sldId id="405" r:id="rId10"/>
    <p:sldId id="406" r:id="rId11"/>
    <p:sldId id="334" r:id="rId12"/>
    <p:sldId id="404" r:id="rId13"/>
    <p:sldId id="373" r:id="rId14"/>
    <p:sldId id="394" r:id="rId15"/>
    <p:sldId id="374" r:id="rId16"/>
    <p:sldId id="375" r:id="rId17"/>
    <p:sldId id="376" r:id="rId18"/>
    <p:sldId id="402" r:id="rId19"/>
    <p:sldId id="400" r:id="rId20"/>
    <p:sldId id="401" r:id="rId21"/>
    <p:sldId id="378" r:id="rId22"/>
    <p:sldId id="349" r:id="rId23"/>
    <p:sldId id="315" r:id="rId24"/>
    <p:sldId id="383" r:id="rId25"/>
    <p:sldId id="30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200"/>
    <a:srgbClr val="ED3131"/>
    <a:srgbClr val="7F3CA2"/>
    <a:srgbClr val="6A2591"/>
    <a:srgbClr val="FF5A56"/>
    <a:srgbClr val="E668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11"/>
    <p:restoredTop sz="41162" autoAdjust="0"/>
  </p:normalViewPr>
  <p:slideViewPr>
    <p:cSldViewPr snapToGrid="0" snapToObjects="1">
      <p:cViewPr>
        <p:scale>
          <a:sx n="93" d="100"/>
          <a:sy n="93" d="100"/>
        </p:scale>
        <p:origin x="2392" y="144"/>
      </p:cViewPr>
      <p:guideLst>
        <p:guide orient="horz" pos="2160"/>
        <p:guide pos="2880"/>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1"/>
          <c:order val="1"/>
          <c:tx>
            <c:strRef>
              <c:f>Sheet1!$A$3</c:f>
              <c:strCache>
                <c:ptCount val="1"/>
                <c:pt idx="0">
                  <c:v>Type 2</c:v>
                </c:pt>
              </c:strCache>
            </c:strRef>
          </c:tx>
          <c:invertIfNegative val="0"/>
          <c:cat>
            <c:strRef>
              <c:f>Sheet1!$B$1:$F$1</c:f>
              <c:strCache>
                <c:ptCount val="5"/>
                <c:pt idx="0">
                  <c:v>10G</c:v>
                </c:pt>
                <c:pt idx="1">
                  <c:v>25G</c:v>
                </c:pt>
                <c:pt idx="2">
                  <c:v>40G</c:v>
                </c:pt>
                <c:pt idx="3">
                  <c:v>10G+10G</c:v>
                </c:pt>
                <c:pt idx="4">
                  <c:v>10G+25G</c:v>
                </c:pt>
              </c:strCache>
            </c:strRef>
          </c:cat>
          <c:val>
            <c:numRef>
              <c:f>Sheet1!$B$3:$F$3</c:f>
              <c:numCache>
                <c:formatCode>General</c:formatCode>
                <c:ptCount val="5"/>
                <c:pt idx="3">
                  <c:v>2.70817654685724</c:v>
                </c:pt>
                <c:pt idx="4">
                  <c:v>4.95274476755763</c:v>
                </c:pt>
              </c:numCache>
            </c:numRef>
          </c:val>
        </c:ser>
        <c:ser>
          <c:idx val="2"/>
          <c:order val="2"/>
          <c:tx>
            <c:strRef>
              <c:f>Sheet1!$A$4</c:f>
              <c:strCache>
                <c:ptCount val="1"/>
                <c:pt idx="0">
                  <c:v>Type 2 w/ LB</c:v>
                </c:pt>
              </c:strCache>
            </c:strRef>
          </c:tx>
          <c:invertIfNegative val="0"/>
          <c:cat>
            <c:strRef>
              <c:f>Sheet1!$B$1:$F$1</c:f>
              <c:strCache>
                <c:ptCount val="5"/>
                <c:pt idx="0">
                  <c:v>10G</c:v>
                </c:pt>
                <c:pt idx="1">
                  <c:v>25G</c:v>
                </c:pt>
                <c:pt idx="2">
                  <c:v>40G</c:v>
                </c:pt>
                <c:pt idx="3">
                  <c:v>10G+10G</c:v>
                </c:pt>
                <c:pt idx="4">
                  <c:v>10G+25G</c:v>
                </c:pt>
              </c:strCache>
            </c:strRef>
          </c:cat>
          <c:val>
            <c:numRef>
              <c:f>Sheet1!$B$4:$F$4</c:f>
              <c:numCache>
                <c:formatCode>General</c:formatCode>
                <c:ptCount val="5"/>
                <c:pt idx="3">
                  <c:v>3.42117864975437</c:v>
                </c:pt>
                <c:pt idx="4">
                  <c:v>5.767946249377253</c:v>
                </c:pt>
              </c:numCache>
            </c:numRef>
          </c:val>
        </c:ser>
        <c:ser>
          <c:idx val="3"/>
          <c:order val="3"/>
          <c:tx>
            <c:strRef>
              <c:f>Sheet1!$A$5</c:f>
              <c:strCache>
                <c:ptCount val="1"/>
                <c:pt idx="0">
                  <c:v>Type 2 w/ Detours</c:v>
                </c:pt>
              </c:strCache>
            </c:strRef>
          </c:tx>
          <c:invertIfNegative val="0"/>
          <c:cat>
            <c:strRef>
              <c:f>Sheet1!$B$1:$F$1</c:f>
              <c:strCache>
                <c:ptCount val="5"/>
                <c:pt idx="0">
                  <c:v>10G</c:v>
                </c:pt>
                <c:pt idx="1">
                  <c:v>25G</c:v>
                </c:pt>
                <c:pt idx="2">
                  <c:v>40G</c:v>
                </c:pt>
                <c:pt idx="3">
                  <c:v>10G+10G</c:v>
                </c:pt>
                <c:pt idx="4">
                  <c:v>10G+25G</c:v>
                </c:pt>
              </c:strCache>
            </c:strRef>
          </c:cat>
          <c:val>
            <c:numRef>
              <c:f>Sheet1!$B$5:$F$5</c:f>
              <c:numCache>
                <c:formatCode>General</c:formatCode>
                <c:ptCount val="5"/>
                <c:pt idx="3">
                  <c:v>3.92402442595919</c:v>
                </c:pt>
                <c:pt idx="4">
                  <c:v>5.90296048704294</c:v>
                </c:pt>
              </c:numCache>
            </c:numRef>
          </c:val>
        </c:ser>
        <c:dLbls>
          <c:showLegendKey val="0"/>
          <c:showVal val="0"/>
          <c:showCatName val="0"/>
          <c:showSerName val="0"/>
          <c:showPercent val="0"/>
          <c:showBubbleSize val="0"/>
        </c:dLbls>
        <c:gapWidth val="100"/>
        <c:axId val="-2067538416"/>
        <c:axId val="-2067209056"/>
      </c:barChart>
      <c:barChart>
        <c:barDir val="col"/>
        <c:grouping val="clustered"/>
        <c:varyColors val="0"/>
        <c:ser>
          <c:idx val="0"/>
          <c:order val="0"/>
          <c:tx>
            <c:strRef>
              <c:f>Sheet1!$A$2</c:f>
              <c:strCache>
                <c:ptCount val="1"/>
                <c:pt idx="0">
                  <c:v>Single Port</c:v>
                </c:pt>
              </c:strCache>
            </c:strRef>
          </c:tx>
          <c:invertIfNegative val="0"/>
          <c:cat>
            <c:strRef>
              <c:f>Sheet1!$B$1:$F$1</c:f>
              <c:strCache>
                <c:ptCount val="5"/>
                <c:pt idx="0">
                  <c:v>10G</c:v>
                </c:pt>
                <c:pt idx="1">
                  <c:v>25G</c:v>
                </c:pt>
                <c:pt idx="2">
                  <c:v>40G</c:v>
                </c:pt>
                <c:pt idx="3">
                  <c:v>10G+10G</c:v>
                </c:pt>
                <c:pt idx="4">
                  <c:v>10G+25G</c:v>
                </c:pt>
              </c:strCache>
            </c:strRef>
          </c:cat>
          <c:val>
            <c:numRef>
              <c:f>Sheet1!$B$2:$D$2</c:f>
              <c:numCache>
                <c:formatCode>General</c:formatCode>
                <c:ptCount val="3"/>
                <c:pt idx="0">
                  <c:v>1.0</c:v>
                </c:pt>
                <c:pt idx="1">
                  <c:v>2.43080209455655</c:v>
                </c:pt>
                <c:pt idx="2">
                  <c:v>3.757955080373819</c:v>
                </c:pt>
              </c:numCache>
            </c:numRef>
          </c:val>
        </c:ser>
        <c:dLbls>
          <c:showLegendKey val="0"/>
          <c:showVal val="0"/>
          <c:showCatName val="0"/>
          <c:showSerName val="0"/>
          <c:showPercent val="0"/>
          <c:showBubbleSize val="0"/>
        </c:dLbls>
        <c:gapWidth val="225"/>
        <c:overlap val="-100"/>
        <c:axId val="-2067591760"/>
        <c:axId val="-2067249792"/>
      </c:barChart>
      <c:catAx>
        <c:axId val="-2067538416"/>
        <c:scaling>
          <c:orientation val="minMax"/>
        </c:scaling>
        <c:delete val="0"/>
        <c:axPos val="b"/>
        <c:title>
          <c:tx>
            <c:rich>
              <a:bodyPr/>
              <a:lstStyle/>
              <a:p>
                <a:pPr>
                  <a:defRPr sz="2000"/>
                </a:pPr>
                <a:r>
                  <a:rPr lang="en-US" sz="2000" dirty="0" smtClean="0"/>
                  <a:t>Server Bandwidth</a:t>
                </a:r>
              </a:p>
            </c:rich>
          </c:tx>
          <c:layout/>
          <c:overlay val="0"/>
        </c:title>
        <c:numFmt formatCode="General" sourceLinked="1"/>
        <c:majorTickMark val="out"/>
        <c:minorTickMark val="none"/>
        <c:tickLblPos val="nextTo"/>
        <c:txPr>
          <a:bodyPr/>
          <a:lstStyle/>
          <a:p>
            <a:pPr>
              <a:defRPr sz="1800"/>
            </a:pPr>
            <a:endParaRPr lang="en-US"/>
          </a:p>
        </c:txPr>
        <c:crossAx val="-2067209056"/>
        <c:crosses val="autoZero"/>
        <c:auto val="1"/>
        <c:lblAlgn val="ctr"/>
        <c:lblOffset val="100"/>
        <c:noMultiLvlLbl val="0"/>
      </c:catAx>
      <c:valAx>
        <c:axId val="-2067209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2000"/>
                </a:pPr>
                <a:r>
                  <a:rPr lang="en-US" sz="2000" dirty="0" smtClean="0"/>
                  <a:t>FCT Speedup</a:t>
                </a:r>
                <a:endParaRPr lang="en-US" sz="2000" dirty="0"/>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067538416"/>
        <c:crosses val="autoZero"/>
        <c:crossBetween val="between"/>
      </c:valAx>
      <c:valAx>
        <c:axId val="-2067249792"/>
        <c:scaling>
          <c:orientation val="minMax"/>
          <c:max val="7.0"/>
        </c:scaling>
        <c:delete val="0"/>
        <c:axPos val="r"/>
        <c:numFmt formatCode="General" sourceLinked="1"/>
        <c:majorTickMark val="out"/>
        <c:minorTickMark val="none"/>
        <c:tickLblPos val="nextTo"/>
        <c:spPr>
          <a:noFill/>
          <a:ln>
            <a:noFill/>
          </a:ln>
        </c:spPr>
        <c:txPr>
          <a:bodyPr/>
          <a:lstStyle/>
          <a:p>
            <a:pPr>
              <a:defRPr>
                <a:noFill/>
              </a:defRPr>
            </a:pPr>
            <a:endParaRPr lang="en-US"/>
          </a:p>
        </c:txPr>
        <c:crossAx val="-2067591760"/>
        <c:crosses val="max"/>
        <c:crossBetween val="between"/>
      </c:valAx>
      <c:catAx>
        <c:axId val="-2067591760"/>
        <c:scaling>
          <c:orientation val="minMax"/>
        </c:scaling>
        <c:delete val="1"/>
        <c:axPos val="b"/>
        <c:numFmt formatCode="General" sourceLinked="1"/>
        <c:majorTickMark val="out"/>
        <c:minorTickMark val="none"/>
        <c:tickLblPos val="nextTo"/>
        <c:crossAx val="-2067249792"/>
        <c:crosses val="autoZero"/>
        <c:auto val="1"/>
        <c:lblAlgn val="ctr"/>
        <c:lblOffset val="100"/>
        <c:noMultiLvlLbl val="0"/>
      </c:catAx>
      <c:spPr>
        <a:noFill/>
        <a:ln>
          <a:noFill/>
        </a:ln>
        <a:effectLst/>
      </c:spPr>
    </c:plotArea>
    <c:legend>
      <c:legendPos val="tr"/>
      <c:layout>
        <c:manualLayout>
          <c:xMode val="edge"/>
          <c:yMode val="edge"/>
          <c:x val="0.102348284918701"/>
          <c:y val="0.0445208620955902"/>
          <c:w val="0.272789570984281"/>
          <c:h val="0.348388583756076"/>
        </c:manualLayout>
      </c:layout>
      <c:overlay val="1"/>
      <c:txPr>
        <a:bodyPr/>
        <a:lstStyle/>
        <a:p>
          <a:pPr>
            <a:defRPr sz="1800"/>
          </a:pPr>
          <a:endParaRPr lang="en-US"/>
        </a:p>
      </c:txPr>
    </c:legend>
    <c:plotVisOnly val="1"/>
    <c:dispBlanksAs val="gap"/>
    <c:showDLblsOverMax val="0"/>
  </c:chart>
  <c:spPr>
    <a:noFill/>
    <a:ln>
      <a:noFill/>
    </a:ln>
    <a:effectLst/>
  </c:spPr>
  <c:txPr>
    <a:bodyPr/>
    <a:lstStyle/>
    <a:p>
      <a:pPr>
        <a:defRPr sz="16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CEEE25-E0EC-874A-99B6-3A709C0C0518}" type="datetimeFigureOut">
              <a:rPr lang="en-US" smtClean="0"/>
              <a:t>12/3/15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FB49E7-CC70-8F4C-8A1D-5DC82B6DE51B}" type="slidenum">
              <a:rPr lang="en-US" smtClean="0"/>
              <a:t>‹#›</a:t>
            </a:fld>
            <a:endParaRPr lang="en-US" dirty="0"/>
          </a:p>
        </p:txBody>
      </p:sp>
    </p:spTree>
    <p:extLst>
      <p:ext uri="{BB962C8B-B14F-4D97-AF65-F5344CB8AC3E}">
        <p14:creationId xmlns:p14="http://schemas.microsoft.com/office/powerpoint/2010/main" val="15867583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9D8479-E20D-C241-8C72-BAF29881FE10}" type="datetimeFigureOut">
              <a:rPr lang="en-US" smtClean="0"/>
              <a:t>12/3/15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D12AF2-3EE6-5A49-B5E6-9DE8C2847374}" type="slidenum">
              <a:rPr lang="en-US" smtClean="0"/>
              <a:t>‹#›</a:t>
            </a:fld>
            <a:endParaRPr lang="en-US" dirty="0"/>
          </a:p>
        </p:txBody>
      </p:sp>
    </p:spTree>
    <p:extLst>
      <p:ext uri="{BB962C8B-B14F-4D97-AF65-F5344CB8AC3E}">
        <p14:creationId xmlns:p14="http://schemas.microsoft.com/office/powerpoint/2010/main" val="31914322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7D12AF2-3EE6-5A49-B5E6-9DE8C2847374}" type="slidenum">
              <a:rPr lang="en-US" smtClean="0"/>
              <a:t>1</a:t>
            </a:fld>
            <a:endParaRPr lang="en-US" dirty="0"/>
          </a:p>
        </p:txBody>
      </p:sp>
    </p:spTree>
    <p:extLst>
      <p:ext uri="{BB962C8B-B14F-4D97-AF65-F5344CB8AC3E}">
        <p14:creationId xmlns:p14="http://schemas.microsoft.com/office/powerpoint/2010/main" val="3860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10</a:t>
            </a:fld>
            <a:endParaRPr lang="en-US" dirty="0"/>
          </a:p>
        </p:txBody>
      </p:sp>
    </p:spTree>
    <p:extLst>
      <p:ext uri="{BB962C8B-B14F-4D97-AF65-F5344CB8AC3E}">
        <p14:creationId xmlns:p14="http://schemas.microsoft.com/office/powerpoint/2010/main" val="1957174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diagram depicting</a:t>
            </a:r>
            <a:r>
              <a:rPr lang="en-US" baseline="0" dirty="0" smtClean="0"/>
              <a:t> 4 racks of servers wired exactly how they would be today…</a:t>
            </a:r>
          </a:p>
          <a:p>
            <a:r>
              <a:rPr lang="en-US" baseline="0" dirty="0" smtClean="0"/>
              <a:t>rows</a:t>
            </a:r>
            <a:endParaRPr lang="en-US" dirty="0" smtClean="0"/>
          </a:p>
          <a:p>
            <a:endParaRPr lang="en-US" dirty="0" smtClean="0"/>
          </a:p>
          <a:p>
            <a:r>
              <a:rPr lang="en-US" dirty="0" smtClean="0"/>
              <a:t>[point out that we take</a:t>
            </a:r>
            <a:r>
              <a:rPr lang="en-US" baseline="0" dirty="0" smtClean="0"/>
              <a:t> half of a rack and wire to left, half to bottom “bottom half is always connected to … top is always connected…”</a:t>
            </a:r>
          </a:p>
          <a:p>
            <a:r>
              <a:rPr lang="en-US" baseline="0" dirty="0" smtClean="0"/>
              <a:t>That’s what gives us the zigzag pattern of subways</a:t>
            </a:r>
          </a:p>
          <a:p>
            <a:endParaRPr lang="en-US" baseline="0" dirty="0" smtClean="0"/>
          </a:p>
          <a:p>
            <a:r>
              <a:rPr lang="en-US" baseline="0" dirty="0" smtClean="0"/>
              <a:t>Now, obviously, we cant just keep extending this forever, so what do we do with the edges?</a:t>
            </a:r>
          </a:p>
          <a:p>
            <a:r>
              <a:rPr lang="en-US" baseline="0" dirty="0" smtClean="0"/>
              <a:t>Well the solution is just to make a loop of racks by connecting racks across an aisle to a different row in the data center, like I’ve shown in the inset.</a:t>
            </a:r>
          </a:p>
          <a:p>
            <a:endParaRPr lang="en-US" dirty="0" smtClean="0"/>
          </a:p>
          <a:p>
            <a:r>
              <a:rPr lang="en-US" dirty="0" smtClean="0"/>
              <a:t>With this type of wiring pattern, servers are only connected to racks</a:t>
            </a:r>
            <a:r>
              <a:rPr lang="en-US" baseline="0" dirty="0" smtClean="0"/>
              <a:t> that are physically adjacent.</a:t>
            </a:r>
          </a:p>
          <a:p>
            <a:r>
              <a:rPr lang="en-US" baseline="0" dirty="0" smtClean="0"/>
              <a:t>Thus wire lengths in Subways can be kept short.</a:t>
            </a:r>
          </a:p>
          <a:p>
            <a:r>
              <a:rPr lang="en-US" baseline="0" dirty="0" smtClean="0"/>
              <a:t>Furthermore note that…</a:t>
            </a:r>
          </a:p>
          <a:p>
            <a:endParaRPr lang="en-US" baseline="0" dirty="0" smtClean="0"/>
          </a:p>
          <a:p>
            <a:endParaRPr lang="en-US" baseline="0" dirty="0" smtClean="0"/>
          </a:p>
          <a:p>
            <a:endParaRPr lang="en-US" baseline="0" dirty="0" smtClean="0"/>
          </a:p>
          <a:p>
            <a:endParaRPr lang="en-US" baseline="0" dirty="0" smtClean="0"/>
          </a:p>
          <a:p>
            <a:endParaRPr lang="en-US" dirty="0" smtClean="0"/>
          </a:p>
          <a:p>
            <a:r>
              <a:rPr lang="en-US" dirty="0" smtClean="0"/>
              <a:t>-not that hard. Literally right next to each other, if you cross over the top, everyone has short wires.  Don’t see the paper, see the tech report for the broad set of options. I’d be happy to discuss this offline.</a:t>
            </a:r>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11</a:t>
            </a:fld>
            <a:endParaRPr lang="en-US" dirty="0"/>
          </a:p>
        </p:txBody>
      </p:sp>
    </p:spTree>
    <p:extLst>
      <p:ext uri="{BB962C8B-B14F-4D97-AF65-F5344CB8AC3E}">
        <p14:creationId xmlns:p14="http://schemas.microsoft.com/office/powerpoint/2010/main" val="1825879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12</a:t>
            </a:fld>
            <a:endParaRPr lang="en-US" dirty="0"/>
          </a:p>
        </p:txBody>
      </p:sp>
    </p:spTree>
    <p:extLst>
      <p:ext uri="{BB962C8B-B14F-4D97-AF65-F5344CB8AC3E}">
        <p14:creationId xmlns:p14="http://schemas.microsoft.com/office/powerpoint/2010/main" val="1508883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13</a:t>
            </a:fld>
            <a:endParaRPr lang="en-US" dirty="0"/>
          </a:p>
        </p:txBody>
      </p:sp>
    </p:spTree>
    <p:extLst>
      <p:ext uri="{BB962C8B-B14F-4D97-AF65-F5344CB8AC3E}">
        <p14:creationId xmlns:p14="http://schemas.microsoft.com/office/powerpoint/2010/main" val="1736924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14</a:t>
            </a:fld>
            <a:endParaRPr lang="en-US" dirty="0"/>
          </a:p>
        </p:txBody>
      </p:sp>
    </p:spTree>
    <p:extLst>
      <p:ext uri="{BB962C8B-B14F-4D97-AF65-F5344CB8AC3E}">
        <p14:creationId xmlns:p14="http://schemas.microsoft.com/office/powerpoint/2010/main" val="208963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15</a:t>
            </a:fld>
            <a:endParaRPr lang="en-US" dirty="0"/>
          </a:p>
        </p:txBody>
      </p:sp>
    </p:spTree>
    <p:extLst>
      <p:ext uri="{BB962C8B-B14F-4D97-AF65-F5344CB8AC3E}">
        <p14:creationId xmlns:p14="http://schemas.microsoft.com/office/powerpoint/2010/main" val="732851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16</a:t>
            </a:fld>
            <a:endParaRPr lang="en-US" dirty="0"/>
          </a:p>
        </p:txBody>
      </p:sp>
    </p:spTree>
    <p:extLst>
      <p:ext uri="{BB962C8B-B14F-4D97-AF65-F5344CB8AC3E}">
        <p14:creationId xmlns:p14="http://schemas.microsoft.com/office/powerpoint/2010/main" val="361307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17</a:t>
            </a:fld>
            <a:endParaRPr lang="en-US" dirty="0"/>
          </a:p>
        </p:txBody>
      </p:sp>
    </p:spTree>
    <p:extLst>
      <p:ext uri="{BB962C8B-B14F-4D97-AF65-F5344CB8AC3E}">
        <p14:creationId xmlns:p14="http://schemas.microsoft.com/office/powerpoint/2010/main" val="1269321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18</a:t>
            </a:fld>
            <a:endParaRPr lang="en-US" dirty="0"/>
          </a:p>
        </p:txBody>
      </p:sp>
    </p:spTree>
    <p:extLst>
      <p:ext uri="{BB962C8B-B14F-4D97-AF65-F5344CB8AC3E}">
        <p14:creationId xmlns:p14="http://schemas.microsoft.com/office/powerpoint/2010/main" val="2006674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19</a:t>
            </a:fld>
            <a:endParaRPr lang="en-US" dirty="0"/>
          </a:p>
        </p:txBody>
      </p:sp>
    </p:spTree>
    <p:extLst>
      <p:ext uri="{BB962C8B-B14F-4D97-AF65-F5344CB8AC3E}">
        <p14:creationId xmlns:p14="http://schemas.microsoft.com/office/powerpoint/2010/main" val="77369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smtClean="0"/>
          </a:p>
        </p:txBody>
      </p:sp>
      <p:sp>
        <p:nvSpPr>
          <p:cNvPr id="4" name="Slide Number Placeholder 3"/>
          <p:cNvSpPr>
            <a:spLocks noGrp="1"/>
          </p:cNvSpPr>
          <p:nvPr>
            <p:ph type="sldNum" sz="quarter" idx="10"/>
          </p:nvPr>
        </p:nvSpPr>
        <p:spPr/>
        <p:txBody>
          <a:bodyPr/>
          <a:lstStyle/>
          <a:p>
            <a:fld id="{E7D12AF2-3EE6-5A49-B5E6-9DE8C2847374}" type="slidenum">
              <a:rPr lang="en-US" smtClean="0"/>
              <a:t>2</a:t>
            </a:fld>
            <a:endParaRPr lang="en-US" dirty="0"/>
          </a:p>
        </p:txBody>
      </p:sp>
    </p:spTree>
    <p:extLst>
      <p:ext uri="{BB962C8B-B14F-4D97-AF65-F5344CB8AC3E}">
        <p14:creationId xmlns:p14="http://schemas.microsoft.com/office/powerpoint/2010/main" val="1522075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20</a:t>
            </a:fld>
            <a:endParaRPr lang="en-US" dirty="0"/>
          </a:p>
        </p:txBody>
      </p:sp>
    </p:spTree>
    <p:extLst>
      <p:ext uri="{BB962C8B-B14F-4D97-AF65-F5344CB8AC3E}">
        <p14:creationId xmlns:p14="http://schemas.microsoft.com/office/powerpoint/2010/main" val="706809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21</a:t>
            </a:fld>
            <a:endParaRPr lang="en-US" dirty="0"/>
          </a:p>
        </p:txBody>
      </p:sp>
    </p:spTree>
    <p:extLst>
      <p:ext uri="{BB962C8B-B14F-4D97-AF65-F5344CB8AC3E}">
        <p14:creationId xmlns:p14="http://schemas.microsoft.com/office/powerpoint/2010/main" val="946809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22</a:t>
            </a:fld>
            <a:endParaRPr lang="en-US" dirty="0"/>
          </a:p>
        </p:txBody>
      </p:sp>
    </p:spTree>
    <p:extLst>
      <p:ext uri="{BB962C8B-B14F-4D97-AF65-F5344CB8AC3E}">
        <p14:creationId xmlns:p14="http://schemas.microsoft.com/office/powerpoint/2010/main" val="558331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23</a:t>
            </a:fld>
            <a:endParaRPr lang="en-US" dirty="0"/>
          </a:p>
        </p:txBody>
      </p:sp>
    </p:spTree>
    <p:extLst>
      <p:ext uri="{BB962C8B-B14F-4D97-AF65-F5344CB8AC3E}">
        <p14:creationId xmlns:p14="http://schemas.microsoft.com/office/powerpoint/2010/main" val="95350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24</a:t>
            </a:fld>
            <a:endParaRPr lang="en-US" dirty="0"/>
          </a:p>
        </p:txBody>
      </p:sp>
    </p:spTree>
    <p:extLst>
      <p:ext uri="{BB962C8B-B14F-4D97-AF65-F5344CB8AC3E}">
        <p14:creationId xmlns:p14="http://schemas.microsoft.com/office/powerpoint/2010/main" val="683627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C0089-08CE-4D46-BBDF-6C9813018350}"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253830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0C0089-08CE-4D46-BBDF-6C9813018350}" type="slidenum">
              <a:rPr lang="en-US" smtClean="0">
                <a:solidFill>
                  <a:prstClr val="black"/>
                </a:solidFill>
                <a:latin typeface="Calibri"/>
              </a:rPr>
              <a:pPr/>
              <a:t>3</a:t>
            </a:fld>
            <a:endParaRPr lang="en-US" dirty="0">
              <a:solidFill>
                <a:prstClr val="black"/>
              </a:solidFill>
              <a:latin typeface="Calibri"/>
            </a:endParaRPr>
          </a:p>
        </p:txBody>
      </p:sp>
    </p:spTree>
    <p:extLst>
      <p:ext uri="{BB962C8B-B14F-4D97-AF65-F5344CB8AC3E}">
        <p14:creationId xmlns:p14="http://schemas.microsoft.com/office/powerpoint/2010/main" val="1527488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4</a:t>
            </a:fld>
            <a:endParaRPr lang="en-US" dirty="0"/>
          </a:p>
        </p:txBody>
      </p:sp>
    </p:spTree>
    <p:extLst>
      <p:ext uri="{BB962C8B-B14F-4D97-AF65-F5344CB8AC3E}">
        <p14:creationId xmlns:p14="http://schemas.microsoft.com/office/powerpoint/2010/main" val="1388245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0C0089-08CE-4D46-BBDF-6C9813018350}" type="slidenum">
              <a:rPr lang="en-US" smtClean="0">
                <a:solidFill>
                  <a:prstClr val="black"/>
                </a:solidFill>
                <a:latin typeface="Calibri"/>
              </a:rPr>
              <a:pPr/>
              <a:t>5</a:t>
            </a:fld>
            <a:endParaRPr lang="en-US" dirty="0">
              <a:solidFill>
                <a:prstClr val="black"/>
              </a:solidFill>
              <a:latin typeface="Calibri"/>
            </a:endParaRPr>
          </a:p>
        </p:txBody>
      </p:sp>
    </p:spTree>
    <p:extLst>
      <p:ext uri="{BB962C8B-B14F-4D97-AF65-F5344CB8AC3E}">
        <p14:creationId xmlns:p14="http://schemas.microsoft.com/office/powerpoint/2010/main" val="52519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0C0089-08CE-4D46-BBDF-6C9813018350}"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174202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8C0C0089-08CE-4D46-BBDF-6C9813018350}"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142944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8</a:t>
            </a:fld>
            <a:endParaRPr lang="en-US" dirty="0"/>
          </a:p>
        </p:txBody>
      </p:sp>
    </p:spTree>
    <p:extLst>
      <p:ext uri="{BB962C8B-B14F-4D97-AF65-F5344CB8AC3E}">
        <p14:creationId xmlns:p14="http://schemas.microsoft.com/office/powerpoint/2010/main" val="942594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12AF2-3EE6-5A49-B5E6-9DE8C2847374}" type="slidenum">
              <a:rPr lang="en-US" smtClean="0"/>
              <a:t>9</a:t>
            </a:fld>
            <a:endParaRPr lang="en-US" dirty="0"/>
          </a:p>
        </p:txBody>
      </p:sp>
    </p:spTree>
    <p:extLst>
      <p:ext uri="{BB962C8B-B14F-4D97-AF65-F5344CB8AC3E}">
        <p14:creationId xmlns:p14="http://schemas.microsoft.com/office/powerpoint/2010/main" val="1558532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7366183-17AA-4D61-966C-FB65B641568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6342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7366183-17AA-4D61-966C-FB65B641568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38046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7366183-17AA-4D61-966C-FB65B641568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362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
        <p:nvSpPr>
          <p:cNvPr id="2" name="Date Placeholder 1"/>
          <p:cNvSpPr>
            <a:spLocks noGrp="1"/>
          </p:cNvSpPr>
          <p:nvPr>
            <p:ph type="dt" sz="half" idx="10"/>
          </p:nvPr>
        </p:nvSpPr>
        <p:spPr/>
        <p:txBody>
          <a:bodyPr/>
          <a:lstStyle/>
          <a:p>
            <a:fld id="{383DAE98-5906-4886-976C-201FD4FF3ED2}" type="datetime1">
              <a:rPr lang="en-US" smtClean="0"/>
              <a:t>12/3/15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366183-17AA-4D61-966C-FB65B6415681}" type="slidenum">
              <a:rPr lang="en-US" smtClean="0"/>
              <a:t>‹#›</a:t>
            </a:fld>
            <a:endParaRPr lang="en-US" dirty="0"/>
          </a:p>
        </p:txBody>
      </p:sp>
    </p:spTree>
    <p:extLst>
      <p:ext uri="{BB962C8B-B14F-4D97-AF65-F5344CB8AC3E}">
        <p14:creationId xmlns:p14="http://schemas.microsoft.com/office/powerpoint/2010/main" val="2946597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3610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7366183-17AA-4D61-966C-FB65B641568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79598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7366183-17AA-4D61-966C-FB65B641568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27100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7366183-17AA-4D61-966C-FB65B641568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6068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7366183-17AA-4D61-966C-FB65B641568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23034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7366183-17AA-4D61-966C-FB65B641568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8613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7366183-17AA-4D61-966C-FB65B641568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55824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7366183-17AA-4D61-966C-FB65B641568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24375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0"/>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557176"/>
            <a:ext cx="7886700" cy="461978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7366183-17AA-4D61-966C-FB65B6415681}"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95738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txStyles>
    <p:titleStyle>
      <a:lvl1pPr algn="ctr" defTabSz="914400" rtl="0" eaLnBrk="1" latinLnBrk="0" hangingPunct="1">
        <a:lnSpc>
          <a:spcPct val="90000"/>
        </a:lnSpc>
        <a:spcBef>
          <a:spcPct val="0"/>
        </a:spcBef>
        <a:buNone/>
        <a:defRPr sz="4400" kern="1200">
          <a:solidFill>
            <a:srgbClr val="7F3CA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emf"/><Relationship Id="rId5" Type="http://schemas.openxmlformats.org/officeDocument/2006/relationships/image" Target="../media/image2.emf"/><Relationship Id="rId6" Type="http://schemas.openxmlformats.org/officeDocument/2006/relationships/image" Target="../media/image3.emf"/><Relationship Id="rId7" Type="http://schemas.openxmlformats.org/officeDocument/2006/relationships/image" Target="../media/image4.em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57883"/>
            <a:ext cx="9144000" cy="2141376"/>
          </a:xfrm>
        </p:spPr>
        <p:txBody>
          <a:bodyPr anchor="ctr">
            <a:normAutofit/>
          </a:bodyPr>
          <a:lstStyle/>
          <a:p>
            <a:r>
              <a:rPr lang="en-US" sz="4400" dirty="0" smtClean="0"/>
              <a:t>Subways: A Case for Redundant, Inexpensive Data Center Edge Links</a:t>
            </a:r>
            <a:endParaRPr lang="en-US" sz="4400" dirty="0"/>
          </a:p>
        </p:txBody>
      </p:sp>
      <p:sp>
        <p:nvSpPr>
          <p:cNvPr id="3" name="Subtitle 2"/>
          <p:cNvSpPr>
            <a:spLocks noGrp="1"/>
          </p:cNvSpPr>
          <p:nvPr>
            <p:ph type="subTitle" idx="1"/>
          </p:nvPr>
        </p:nvSpPr>
        <p:spPr>
          <a:xfrm>
            <a:off x="469940" y="3431527"/>
            <a:ext cx="8204119" cy="2314261"/>
          </a:xfrm>
        </p:spPr>
        <p:txBody>
          <a:bodyPr>
            <a:normAutofit/>
          </a:bodyPr>
          <a:lstStyle/>
          <a:p>
            <a:pPr lvl="0"/>
            <a:r>
              <a:rPr lang="en-US" sz="2800" b="1" dirty="0" smtClean="0"/>
              <a:t>Vincent Liu</a:t>
            </a:r>
            <a:r>
              <a:rPr lang="en-US" sz="2800" dirty="0" smtClean="0"/>
              <a:t>,</a:t>
            </a:r>
            <a:r>
              <a:rPr lang="en-US" sz="2800" dirty="0"/>
              <a:t> </a:t>
            </a:r>
            <a:r>
              <a:rPr lang="en-US" sz="2800" dirty="0" smtClean="0">
                <a:solidFill>
                  <a:schemeClr val="tx1">
                    <a:lumMod val="65000"/>
                    <a:lumOff val="35000"/>
                  </a:schemeClr>
                </a:solidFill>
              </a:rPr>
              <a:t>Danyang Zhuo, Simon Peter,</a:t>
            </a:r>
          </a:p>
          <a:p>
            <a:pPr lvl="0"/>
            <a:r>
              <a:rPr lang="en-US" sz="2800" dirty="0" smtClean="0">
                <a:solidFill>
                  <a:schemeClr val="tx1">
                    <a:lumMod val="65000"/>
                    <a:lumOff val="35000"/>
                  </a:schemeClr>
                </a:solidFill>
              </a:rPr>
              <a:t>Arvind Krishnamurthy, Thomas Anderson</a:t>
            </a:r>
          </a:p>
          <a:p>
            <a:pPr lvl="0"/>
            <a:endParaRPr lang="en-US" sz="2800" dirty="0" smtClean="0">
              <a:solidFill>
                <a:schemeClr val="tx1">
                  <a:lumMod val="65000"/>
                  <a:lumOff val="35000"/>
                </a:schemeClr>
              </a:solidFill>
            </a:endParaRPr>
          </a:p>
          <a:p>
            <a:pPr lvl="0"/>
            <a:r>
              <a:rPr lang="en-US" dirty="0" smtClean="0">
                <a:solidFill>
                  <a:schemeClr val="tx1">
                    <a:lumMod val="65000"/>
                    <a:lumOff val="35000"/>
                  </a:schemeClr>
                </a:solidFill>
              </a:rPr>
              <a:t>University of Washington</a:t>
            </a:r>
            <a:endParaRPr lang="en" dirty="0" smtClean="0">
              <a:solidFill>
                <a:schemeClr val="tx1">
                  <a:lumMod val="65000"/>
                  <a:lumOff val="35000"/>
                </a:schemeClr>
              </a:solidFill>
            </a:endParaRPr>
          </a:p>
        </p:txBody>
      </p:sp>
    </p:spTree>
    <p:extLst>
      <p:ext uri="{BB962C8B-B14F-4D97-AF65-F5344CB8AC3E}">
        <p14:creationId xmlns:p14="http://schemas.microsoft.com/office/powerpoint/2010/main" val="1917685998"/>
      </p:ext>
    </p:extLst>
  </p:cSld>
  <p:clrMapOvr>
    <a:masterClrMapping/>
  </p:clrMapOvr>
  <mc:AlternateContent xmlns:mc="http://schemas.openxmlformats.org/markup-compatibility/2006" xmlns:p14="http://schemas.microsoft.com/office/powerpoint/2010/main">
    <mc:Choice Requires="p14">
      <p:transition spd="slow" p14:dur="2000" advTm="17928"/>
    </mc:Choice>
    <mc:Fallback xmlns="">
      <p:transition spd="slow" advTm="1792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a:xfrm>
            <a:off x="277091" y="1557176"/>
            <a:ext cx="8866909" cy="4608097"/>
          </a:xfrm>
        </p:spPr>
        <p:txBody>
          <a:bodyPr anchor="ctr">
            <a:normAutofit/>
          </a:bodyPr>
          <a:lstStyle/>
          <a:p>
            <a:pPr>
              <a:lnSpc>
                <a:spcPct val="110000"/>
              </a:lnSpc>
            </a:pPr>
            <a:r>
              <a:rPr lang="en-US" sz="3200" dirty="0" smtClean="0"/>
              <a:t>How do we wire servers to </a:t>
            </a:r>
            <a:r>
              <a:rPr lang="en-US" sz="3200" dirty="0" err="1" smtClean="0"/>
              <a:t>ToRs</a:t>
            </a:r>
            <a:r>
              <a:rPr lang="en-US" sz="3200" dirty="0" smtClean="0"/>
              <a:t>?</a:t>
            </a:r>
          </a:p>
          <a:p>
            <a:pPr lvl="1">
              <a:lnSpc>
                <a:spcPct val="110000"/>
              </a:lnSpc>
            </a:pPr>
            <a:r>
              <a:rPr lang="en-US" dirty="0" smtClean="0">
                <a:solidFill>
                  <a:schemeClr val="bg1"/>
                </a:solidFill>
              </a:rPr>
              <a:t>Our wiring method uses incrementally deployable, short wires </a:t>
            </a:r>
            <a:r>
              <a:rPr lang="en-US" dirty="0" err="1" smtClean="0">
                <a:solidFill>
                  <a:schemeClr val="bg1"/>
                </a:solidFill>
              </a:rPr>
              <a:t>asdfasdasdgadsfgs</a:t>
            </a:r>
            <a:endParaRPr lang="en-US" dirty="0" smtClean="0">
              <a:solidFill>
                <a:schemeClr val="bg1"/>
              </a:solidFill>
            </a:endParaRPr>
          </a:p>
          <a:p>
            <a:pPr>
              <a:lnSpc>
                <a:spcPct val="110000"/>
              </a:lnSpc>
            </a:pPr>
            <a:r>
              <a:rPr lang="en-US" sz="3200" dirty="0" smtClean="0">
                <a:solidFill>
                  <a:schemeClr val="bg1">
                    <a:lumMod val="65000"/>
                  </a:schemeClr>
                </a:solidFill>
              </a:rPr>
              <a:t>How can we use multiple </a:t>
            </a:r>
            <a:r>
              <a:rPr lang="en-US" sz="3200" dirty="0" err="1" smtClean="0">
                <a:solidFill>
                  <a:schemeClr val="bg1">
                    <a:lumMod val="65000"/>
                  </a:schemeClr>
                </a:solidFill>
              </a:rPr>
              <a:t>ToRs</a:t>
            </a:r>
            <a:r>
              <a:rPr lang="en-US" sz="3200" dirty="0" smtClean="0">
                <a:solidFill>
                  <a:schemeClr val="bg1">
                    <a:lumMod val="65000"/>
                  </a:schemeClr>
                </a:solidFill>
              </a:rPr>
              <a:t>?</a:t>
            </a:r>
          </a:p>
          <a:p>
            <a:pPr lvl="1">
              <a:lnSpc>
                <a:spcPct val="110000"/>
              </a:lnSpc>
            </a:pPr>
            <a:r>
              <a:rPr lang="en-US" dirty="0" smtClean="0">
                <a:solidFill>
                  <a:schemeClr val="bg1"/>
                </a:solidFill>
              </a:rPr>
              <a:t>Our routing protocols increase the number of short paths and better balance the remaining load</a:t>
            </a:r>
          </a:p>
          <a:p>
            <a:pPr>
              <a:lnSpc>
                <a:spcPct val="110000"/>
              </a:lnSpc>
            </a:pPr>
            <a:r>
              <a:rPr lang="en-US" sz="3200" dirty="0">
                <a:solidFill>
                  <a:schemeClr val="bg1">
                    <a:lumMod val="65000"/>
                  </a:schemeClr>
                </a:solidFill>
              </a:rPr>
              <a:t>What about the rest of the network?</a:t>
            </a:r>
          </a:p>
        </p:txBody>
      </p:sp>
    </p:spTree>
    <p:extLst>
      <p:ext uri="{BB962C8B-B14F-4D97-AF65-F5344CB8AC3E}">
        <p14:creationId xmlns:p14="http://schemas.microsoft.com/office/powerpoint/2010/main" val="588511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Subways Physical Topology</a:t>
            </a:r>
            <a:endParaRPr lang="en-US"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953" y="1325563"/>
            <a:ext cx="8022093" cy="49911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53" y="1325563"/>
            <a:ext cx="8022093" cy="49911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953" y="1325563"/>
            <a:ext cx="8022093" cy="49911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953" y="1325563"/>
            <a:ext cx="8022093" cy="4991100"/>
          </a:xfrm>
          <a:prstGeom prst="rect">
            <a:avLst/>
          </a:prstGeom>
        </p:spPr>
      </p:pic>
    </p:spTree>
    <p:custDataLst>
      <p:tags r:id="rId1"/>
    </p:custDataLst>
    <p:extLst>
      <p:ext uri="{BB962C8B-B14F-4D97-AF65-F5344CB8AC3E}">
        <p14:creationId xmlns:p14="http://schemas.microsoft.com/office/powerpoint/2010/main" val="1912902558"/>
      </p:ext>
    </p:extLst>
  </p:cSld>
  <p:clrMapOvr>
    <a:masterClrMapping/>
  </p:clrMapOvr>
  <mc:AlternateContent xmlns:mc="http://schemas.openxmlformats.org/markup-compatibility/2006" xmlns:p14="http://schemas.microsoft.com/office/powerpoint/2010/main">
    <mc:Choice Requires="p14">
      <p:transition spd="slow" p14:dur="2000" advTm="102108"/>
    </mc:Choice>
    <mc:Fallback xmlns="">
      <p:transition spd="slow" advTm="1021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a:xfrm>
            <a:off x="277091" y="1557176"/>
            <a:ext cx="8866909" cy="4608097"/>
          </a:xfrm>
        </p:spPr>
        <p:txBody>
          <a:bodyPr anchor="ctr">
            <a:normAutofit/>
          </a:bodyPr>
          <a:lstStyle/>
          <a:p>
            <a:pPr>
              <a:lnSpc>
                <a:spcPct val="110000"/>
              </a:lnSpc>
            </a:pPr>
            <a:r>
              <a:rPr lang="en-US" sz="3200" dirty="0" smtClean="0">
                <a:solidFill>
                  <a:schemeClr val="bg1">
                    <a:lumMod val="65000"/>
                  </a:schemeClr>
                </a:solidFill>
              </a:rPr>
              <a:t>How do we wire servers to </a:t>
            </a:r>
            <a:r>
              <a:rPr lang="en-US" sz="3200" dirty="0" err="1" smtClean="0">
                <a:solidFill>
                  <a:schemeClr val="bg1">
                    <a:lumMod val="65000"/>
                  </a:schemeClr>
                </a:solidFill>
              </a:rPr>
              <a:t>ToRs</a:t>
            </a:r>
            <a:r>
              <a:rPr lang="en-US" sz="3200" dirty="0" smtClean="0">
                <a:solidFill>
                  <a:schemeClr val="bg1">
                    <a:lumMod val="65000"/>
                  </a:schemeClr>
                </a:solidFill>
              </a:rPr>
              <a:t>?</a:t>
            </a:r>
          </a:p>
          <a:p>
            <a:pPr lvl="1">
              <a:lnSpc>
                <a:spcPct val="110000"/>
              </a:lnSpc>
            </a:pPr>
            <a:r>
              <a:rPr lang="en-US" dirty="0" smtClean="0">
                <a:solidFill>
                  <a:schemeClr val="accent2">
                    <a:alpha val="80000"/>
                  </a:schemeClr>
                </a:solidFill>
              </a:rPr>
              <a:t>Our wiring method uses incrementally deployable, short wires </a:t>
            </a:r>
            <a:r>
              <a:rPr lang="en-US" dirty="0" err="1" smtClean="0">
                <a:solidFill>
                  <a:schemeClr val="bg1">
                    <a:alpha val="80000"/>
                  </a:schemeClr>
                </a:solidFill>
              </a:rPr>
              <a:t>asdfasdasdgadsfgs</a:t>
            </a:r>
            <a:endParaRPr lang="en-US" dirty="0" smtClean="0">
              <a:solidFill>
                <a:schemeClr val="bg1">
                  <a:alpha val="80000"/>
                </a:schemeClr>
              </a:solidFill>
            </a:endParaRPr>
          </a:p>
          <a:p>
            <a:pPr>
              <a:lnSpc>
                <a:spcPct val="110000"/>
              </a:lnSpc>
            </a:pPr>
            <a:r>
              <a:rPr lang="en-US" sz="3200" dirty="0" smtClean="0"/>
              <a:t>How can we use multiple </a:t>
            </a:r>
            <a:r>
              <a:rPr lang="en-US" sz="3200" dirty="0" err="1" smtClean="0"/>
              <a:t>ToRs</a:t>
            </a:r>
            <a:r>
              <a:rPr lang="en-US" sz="3200" dirty="0" smtClean="0"/>
              <a:t>?</a:t>
            </a:r>
          </a:p>
          <a:p>
            <a:pPr lvl="1">
              <a:lnSpc>
                <a:spcPct val="110000"/>
              </a:lnSpc>
            </a:pPr>
            <a:r>
              <a:rPr lang="en-US" dirty="0" smtClean="0">
                <a:solidFill>
                  <a:schemeClr val="bg1"/>
                </a:solidFill>
              </a:rPr>
              <a:t>Our routing protocols increase the number of short paths and better balance the remaining load</a:t>
            </a:r>
          </a:p>
          <a:p>
            <a:pPr>
              <a:lnSpc>
                <a:spcPct val="110000"/>
              </a:lnSpc>
            </a:pPr>
            <a:r>
              <a:rPr lang="en-US" sz="3200" dirty="0">
                <a:solidFill>
                  <a:schemeClr val="bg1">
                    <a:lumMod val="65000"/>
                  </a:schemeClr>
                </a:solidFill>
              </a:rPr>
              <a:t>What about the rest of the network?</a:t>
            </a:r>
          </a:p>
        </p:txBody>
      </p:sp>
    </p:spTree>
    <p:extLst>
      <p:ext uri="{BB962C8B-B14F-4D97-AF65-F5344CB8AC3E}">
        <p14:creationId xmlns:p14="http://schemas.microsoft.com/office/powerpoint/2010/main" val="17948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pPr algn="ctr"/>
            <a:r>
              <a:rPr lang="en-US" dirty="0" smtClean="0"/>
              <a:t>Local Traffic</a:t>
            </a:r>
            <a:endParaRPr lang="en-US" dirty="0"/>
          </a:p>
        </p:txBody>
      </p:sp>
      <p:sp>
        <p:nvSpPr>
          <p:cNvPr id="3" name="Content Placeholder 2"/>
          <p:cNvSpPr>
            <a:spLocks noGrp="1"/>
          </p:cNvSpPr>
          <p:nvPr>
            <p:ph idx="1"/>
          </p:nvPr>
        </p:nvSpPr>
        <p:spPr>
          <a:xfrm>
            <a:off x="628650" y="4696691"/>
            <a:ext cx="8113568" cy="1757896"/>
          </a:xfrm>
        </p:spPr>
        <p:txBody>
          <a:bodyPr>
            <a:normAutofit/>
          </a:bodyPr>
          <a:lstStyle/>
          <a:p>
            <a:r>
              <a:rPr lang="en-US" sz="3200" dirty="0" smtClean="0"/>
              <a:t>Always prefer shorter paths</a:t>
            </a:r>
          </a:p>
          <a:p>
            <a:r>
              <a:rPr lang="en-US" sz="3200" dirty="0" smtClean="0"/>
              <a:t>Subways creates short paths to more nodes</a:t>
            </a:r>
          </a:p>
          <a:p>
            <a:pPr marL="457200" lvl="1" indent="0">
              <a:buNone/>
            </a:pPr>
            <a:r>
              <a:rPr lang="en-US" sz="3000" dirty="0" smtClean="0">
                <a:sym typeface="Wingdings"/>
              </a:rPr>
              <a:t>⇒</a:t>
            </a:r>
            <a:r>
              <a:rPr lang="en-US" sz="2800" dirty="0" smtClean="0">
                <a:sym typeface="Wingdings"/>
              </a:rPr>
              <a:t>Less traffic in the oversubscribed network</a:t>
            </a:r>
            <a:endParaRPr lang="en-US" sz="2800" dirty="0" smtClean="0"/>
          </a:p>
        </p:txBody>
      </p:sp>
      <p:cxnSp>
        <p:nvCxnSpPr>
          <p:cNvPr id="62" name="Straight Connector 61"/>
          <p:cNvCxnSpPr/>
          <p:nvPr/>
        </p:nvCxnSpPr>
        <p:spPr>
          <a:xfrm flipV="1">
            <a:off x="4978316" y="2288810"/>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429671" y="2288810"/>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5920105" y="2219375"/>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4694406" y="2222660"/>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7261219" y="2219375"/>
            <a:ext cx="1254131" cy="653760"/>
          </a:xfrm>
          <a:prstGeom prst="line">
            <a:avLst/>
          </a:prstGeom>
          <a:ln w="127000">
            <a:solidFill>
              <a:schemeClr val="tx1"/>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186366" y="2288810"/>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5660235" y="1595975"/>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Oval 39"/>
          <p:cNvSpPr/>
          <p:nvPr/>
        </p:nvSpPr>
        <p:spPr>
          <a:xfrm>
            <a:off x="4443816" y="1594962"/>
            <a:ext cx="879427" cy="880259"/>
          </a:xfrm>
          <a:prstGeom prst="ellipse">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Oval 40"/>
          <p:cNvSpPr/>
          <p:nvPr/>
        </p:nvSpPr>
        <p:spPr>
          <a:xfrm>
            <a:off x="6890509" y="1594962"/>
            <a:ext cx="879427" cy="880259"/>
          </a:xfrm>
          <a:prstGeom prst="ellipse">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p:cNvSpPr>
            <a:spLocks/>
          </p:cNvSpPr>
          <p:nvPr/>
        </p:nvSpPr>
        <p:spPr>
          <a:xfrm>
            <a:off x="4611345" y="2872811"/>
            <a:ext cx="548640" cy="1554480"/>
          </a:xfrm>
          <a:prstGeom prst="rect">
            <a:avLst/>
          </a:prstGeom>
          <a:ln w="50800">
            <a:solidFill>
              <a:schemeClr val="accent4"/>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Rectangle 48"/>
          <p:cNvSpPr>
            <a:spLocks/>
          </p:cNvSpPr>
          <p:nvPr/>
        </p:nvSpPr>
        <p:spPr>
          <a:xfrm>
            <a:off x="7057164" y="2872811"/>
            <a:ext cx="548640" cy="1554480"/>
          </a:xfrm>
          <a:prstGeom prst="rect">
            <a:avLst/>
          </a:prstGeom>
          <a:ln w="762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ectangle 49"/>
          <p:cNvSpPr>
            <a:spLocks/>
          </p:cNvSpPr>
          <p:nvPr/>
        </p:nvSpPr>
        <p:spPr>
          <a:xfrm>
            <a:off x="5819665" y="2872811"/>
            <a:ext cx="548640" cy="1554480"/>
          </a:xfrm>
          <a:prstGeom prst="rect">
            <a:avLst/>
          </a:prstGeom>
          <a:pattFill prst="wdDnDiag">
            <a:fgClr>
              <a:srgbClr val="FF9200"/>
            </a:fgClr>
            <a:bgClr>
              <a:schemeClr val="bg1"/>
            </a:bgClr>
          </a:pattFill>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33" name="Straight Connector 32"/>
          <p:cNvCxnSpPr/>
          <p:nvPr/>
        </p:nvCxnSpPr>
        <p:spPr>
          <a:xfrm flipH="1" flipV="1">
            <a:off x="3757593" y="2341517"/>
            <a:ext cx="1051877" cy="548328"/>
          </a:xfrm>
          <a:prstGeom prst="line">
            <a:avLst/>
          </a:prstGeom>
          <a:ln w="127000">
            <a:solidFill>
              <a:schemeClr val="tx1"/>
            </a:solidFill>
            <a:prstDash val="solid"/>
            <a:headEnd type="none" w="med" len="med"/>
            <a:tailEnd type="triangle" w="sm" len="sm"/>
          </a:ln>
        </p:spPr>
        <p:style>
          <a:lnRef idx="1">
            <a:schemeClr val="accent1"/>
          </a:lnRef>
          <a:fillRef idx="0">
            <a:schemeClr val="accent1"/>
          </a:fillRef>
          <a:effectRef idx="0">
            <a:schemeClr val="accent1"/>
          </a:effectRef>
          <a:fontRef idx="minor">
            <a:schemeClr val="tx1"/>
          </a:fontRef>
        </p:style>
      </p:cxnSp>
      <p:sp>
        <p:nvSpPr>
          <p:cNvPr id="46" name="Rectangle 45"/>
          <p:cNvSpPr>
            <a:spLocks/>
          </p:cNvSpPr>
          <p:nvPr/>
        </p:nvSpPr>
        <p:spPr>
          <a:xfrm>
            <a:off x="4597580" y="2872811"/>
            <a:ext cx="548640" cy="1554480"/>
          </a:xfrm>
          <a:prstGeom prst="rect">
            <a:avLst/>
          </a:prstGeom>
          <a:solidFill>
            <a:schemeClr val="bg1"/>
          </a:solidFill>
          <a:ln w="762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47" name="Straight Connector 46"/>
          <p:cNvCxnSpPr/>
          <p:nvPr/>
        </p:nvCxnSpPr>
        <p:spPr>
          <a:xfrm flipV="1">
            <a:off x="2029638" y="2288810"/>
            <a:ext cx="0" cy="720002"/>
          </a:xfrm>
          <a:prstGeom prst="line">
            <a:avLst/>
          </a:prstGeom>
          <a:ln w="254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8" name="Rectangle 47"/>
          <p:cNvSpPr>
            <a:spLocks/>
          </p:cNvSpPr>
          <p:nvPr/>
        </p:nvSpPr>
        <p:spPr>
          <a:xfrm>
            <a:off x="1472339" y="2872811"/>
            <a:ext cx="1097280" cy="1554480"/>
          </a:xfrm>
          <a:prstGeom prst="rect">
            <a:avLst/>
          </a:prstGeom>
          <a:pattFill prst="wdDnDiag">
            <a:fgClr>
              <a:schemeClr val="accent2"/>
            </a:fgClr>
            <a:bgClr>
              <a:schemeClr val="bg1"/>
            </a:bgClr>
          </a:pattFill>
          <a:ln w="762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Oval 50"/>
          <p:cNvSpPr/>
          <p:nvPr/>
        </p:nvSpPr>
        <p:spPr>
          <a:xfrm>
            <a:off x="1581266" y="1594962"/>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1413123" y="910520"/>
            <a:ext cx="1233030" cy="707886"/>
          </a:xfrm>
          <a:prstGeom prst="rect">
            <a:avLst/>
          </a:prstGeom>
          <a:noFill/>
        </p:spPr>
        <p:txBody>
          <a:bodyPr wrap="none" rtlCol="0">
            <a:spAutoFit/>
          </a:bodyPr>
          <a:lstStyle/>
          <a:p>
            <a:pPr algn="ctr"/>
            <a:r>
              <a:rPr lang="en-US" sz="2000" dirty="0" smtClean="0"/>
              <a:t>Single link</a:t>
            </a:r>
          </a:p>
          <a:p>
            <a:pPr algn="ctr"/>
            <a:r>
              <a:rPr lang="en-US" sz="2000" dirty="0" smtClean="0"/>
              <a:t>or trunk</a:t>
            </a:r>
            <a:endParaRPr lang="en-US" sz="2000" dirty="0"/>
          </a:p>
        </p:txBody>
      </p:sp>
      <p:sp>
        <p:nvSpPr>
          <p:cNvPr id="52" name="TextBox 51"/>
          <p:cNvSpPr txBox="1"/>
          <p:nvPr/>
        </p:nvSpPr>
        <p:spPr>
          <a:xfrm>
            <a:off x="5604676" y="1196964"/>
            <a:ext cx="1084399" cy="400110"/>
          </a:xfrm>
          <a:prstGeom prst="rect">
            <a:avLst/>
          </a:prstGeom>
          <a:noFill/>
        </p:spPr>
        <p:txBody>
          <a:bodyPr wrap="none" rtlCol="0">
            <a:spAutoFit/>
          </a:bodyPr>
          <a:lstStyle/>
          <a:p>
            <a:r>
              <a:rPr lang="en-US" sz="2000" dirty="0" smtClean="0"/>
              <a:t>Subways</a:t>
            </a:r>
            <a:endParaRPr lang="en-US" sz="2000" dirty="0"/>
          </a:p>
        </p:txBody>
      </p:sp>
    </p:spTree>
    <p:extLst>
      <p:ext uri="{BB962C8B-B14F-4D97-AF65-F5344CB8AC3E}">
        <p14:creationId xmlns:p14="http://schemas.microsoft.com/office/powerpoint/2010/main" val="1954266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Up Arrow 64"/>
          <p:cNvSpPr/>
          <p:nvPr/>
        </p:nvSpPr>
        <p:spPr>
          <a:xfrm>
            <a:off x="5176597" y="1175288"/>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Up Arrow 65"/>
          <p:cNvSpPr/>
          <p:nvPr/>
        </p:nvSpPr>
        <p:spPr>
          <a:xfrm>
            <a:off x="3835483" y="1212267"/>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H="1" flipV="1">
            <a:off x="2680626" y="2322636"/>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172586" y="2388786"/>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859476" y="2388786"/>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5349910" y="2319351"/>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4013371" y="2322636"/>
            <a:ext cx="1520496" cy="79261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0"/>
            <a:ext cx="7886700" cy="1325563"/>
          </a:xfrm>
        </p:spPr>
        <p:txBody>
          <a:bodyPr/>
          <a:lstStyle/>
          <a:p>
            <a:pPr algn="ctr"/>
            <a:r>
              <a:rPr lang="en-US" dirty="0" smtClean="0"/>
              <a:t>Uniform Random</a:t>
            </a:r>
            <a:endParaRPr lang="en-US" dirty="0"/>
          </a:p>
        </p:txBody>
      </p:sp>
      <p:cxnSp>
        <p:nvCxnSpPr>
          <p:cNvPr id="27" name="Straight Connector 26"/>
          <p:cNvCxnSpPr/>
          <p:nvPr/>
        </p:nvCxnSpPr>
        <p:spPr>
          <a:xfrm flipH="1" flipV="1">
            <a:off x="1642796" y="2491311"/>
            <a:ext cx="1194977" cy="622924"/>
          </a:xfrm>
          <a:prstGeom prst="line">
            <a:avLst/>
          </a:prstGeom>
          <a:ln w="127000">
            <a:solidFill>
              <a:schemeClr val="tx1"/>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6691024" y="2319351"/>
            <a:ext cx="1254131" cy="653760"/>
          </a:xfrm>
          <a:prstGeom prst="line">
            <a:avLst/>
          </a:prstGeom>
          <a:ln w="127000">
            <a:solidFill>
              <a:schemeClr val="tx1"/>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505331" y="2388786"/>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37773" y="2395246"/>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283106" y="1694938"/>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Oval 38"/>
          <p:cNvSpPr/>
          <p:nvPr/>
        </p:nvSpPr>
        <p:spPr>
          <a:xfrm>
            <a:off x="4979200" y="1695951"/>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Oval 39"/>
          <p:cNvSpPr/>
          <p:nvPr/>
        </p:nvSpPr>
        <p:spPr>
          <a:xfrm>
            <a:off x="3638086" y="1694938"/>
            <a:ext cx="879427" cy="880259"/>
          </a:xfrm>
          <a:prstGeom prst="ellipse">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Oval 40"/>
          <p:cNvSpPr/>
          <p:nvPr/>
        </p:nvSpPr>
        <p:spPr>
          <a:xfrm>
            <a:off x="6320314" y="1694938"/>
            <a:ext cx="879427" cy="880259"/>
          </a:xfrm>
          <a:prstGeom prst="ellipse">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p:cNvSpPr>
            <a:spLocks/>
          </p:cNvSpPr>
          <p:nvPr/>
        </p:nvSpPr>
        <p:spPr>
          <a:xfrm>
            <a:off x="3805615" y="2972787"/>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p:cNvSpPr>
            <a:spLocks/>
          </p:cNvSpPr>
          <p:nvPr/>
        </p:nvSpPr>
        <p:spPr>
          <a:xfrm>
            <a:off x="2445099" y="2972787"/>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Rectangle 48"/>
          <p:cNvSpPr>
            <a:spLocks/>
          </p:cNvSpPr>
          <p:nvPr/>
        </p:nvSpPr>
        <p:spPr>
          <a:xfrm>
            <a:off x="6486969" y="2972787"/>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ectangle 49"/>
          <p:cNvSpPr>
            <a:spLocks/>
          </p:cNvSpPr>
          <p:nvPr/>
        </p:nvSpPr>
        <p:spPr>
          <a:xfrm>
            <a:off x="5138630" y="2972787"/>
            <a:ext cx="548640" cy="1554480"/>
          </a:xfrm>
          <a:prstGeom prst="rect">
            <a:avLst/>
          </a:prstGeom>
          <a:pattFill prst="wdDnDiag">
            <a:fgClr>
              <a:srgbClr val="FF9200"/>
            </a:fgClr>
            <a:bgClr>
              <a:schemeClr val="bg1"/>
            </a:bgClr>
          </a:pattFill>
          <a:ln w="762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4" name="Content Placeholder 2"/>
          <p:cNvSpPr txBox="1">
            <a:spLocks/>
          </p:cNvSpPr>
          <p:nvPr/>
        </p:nvSpPr>
        <p:spPr>
          <a:xfrm>
            <a:off x="355088" y="4527267"/>
            <a:ext cx="8433823" cy="198965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Simple</a:t>
            </a:r>
          </a:p>
          <a:p>
            <a:r>
              <a:rPr lang="en-US" sz="3200" dirty="0" smtClean="0">
                <a:solidFill>
                  <a:schemeClr val="bg1"/>
                </a:solidFill>
              </a:rPr>
              <a:t>Doesn’t use capacity optimally if there are 2+ hot racks</a:t>
            </a:r>
            <a:endParaRPr lang="en-US" sz="3200" dirty="0">
              <a:solidFill>
                <a:schemeClr val="bg1"/>
              </a:solidFill>
            </a:endParaRPr>
          </a:p>
        </p:txBody>
      </p:sp>
    </p:spTree>
    <p:extLst>
      <p:ext uri="{BB962C8B-B14F-4D97-AF65-F5344CB8AC3E}">
        <p14:creationId xmlns:p14="http://schemas.microsoft.com/office/powerpoint/2010/main" val="1770166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Up Arrow 24"/>
          <p:cNvSpPr/>
          <p:nvPr/>
        </p:nvSpPr>
        <p:spPr>
          <a:xfrm>
            <a:off x="3642899" y="1127624"/>
            <a:ext cx="896693" cy="824624"/>
          </a:xfrm>
          <a:prstGeom prst="upArrow">
            <a:avLst>
              <a:gd name="adj1" fmla="val 73414"/>
              <a:gd name="adj2" fmla="val 38085"/>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Up Arrow 23"/>
          <p:cNvSpPr/>
          <p:nvPr/>
        </p:nvSpPr>
        <p:spPr>
          <a:xfrm>
            <a:off x="2477103" y="1175288"/>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Up Arrow 64"/>
          <p:cNvSpPr/>
          <p:nvPr/>
        </p:nvSpPr>
        <p:spPr>
          <a:xfrm>
            <a:off x="5176597" y="1175288"/>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H="1" flipV="1">
            <a:off x="2680626" y="2322636"/>
            <a:ext cx="1520496" cy="79261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172586" y="2388786"/>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859476" y="2388786"/>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5349910" y="2319351"/>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4013371" y="2322636"/>
            <a:ext cx="1520496" cy="79261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0"/>
            <a:ext cx="7886700" cy="1325563"/>
          </a:xfrm>
        </p:spPr>
        <p:txBody>
          <a:bodyPr/>
          <a:lstStyle/>
          <a:p>
            <a:pPr algn="ctr"/>
            <a:r>
              <a:rPr lang="en-US" dirty="0" smtClean="0"/>
              <a:t>Uniform Random</a:t>
            </a:r>
            <a:endParaRPr lang="en-US" dirty="0"/>
          </a:p>
        </p:txBody>
      </p:sp>
      <p:sp>
        <p:nvSpPr>
          <p:cNvPr id="23" name="Content Placeholder 2"/>
          <p:cNvSpPr>
            <a:spLocks noGrp="1"/>
          </p:cNvSpPr>
          <p:nvPr>
            <p:ph idx="1"/>
          </p:nvPr>
        </p:nvSpPr>
        <p:spPr>
          <a:xfrm>
            <a:off x="355088" y="4527267"/>
            <a:ext cx="8433823" cy="1989656"/>
          </a:xfrm>
        </p:spPr>
        <p:txBody>
          <a:bodyPr anchor="ctr">
            <a:normAutofit/>
          </a:bodyPr>
          <a:lstStyle/>
          <a:p>
            <a:r>
              <a:rPr lang="en-US" sz="3200" dirty="0" smtClean="0"/>
              <a:t>Simple</a:t>
            </a:r>
          </a:p>
          <a:p>
            <a:r>
              <a:rPr lang="en-US" sz="3200" dirty="0" smtClean="0"/>
              <a:t>Doesn’t use capacity optimally if there are 2+ hot racks</a:t>
            </a:r>
            <a:endParaRPr lang="en-US" sz="3200" dirty="0"/>
          </a:p>
        </p:txBody>
      </p:sp>
      <p:cxnSp>
        <p:nvCxnSpPr>
          <p:cNvPr id="27" name="Straight Connector 26"/>
          <p:cNvCxnSpPr/>
          <p:nvPr/>
        </p:nvCxnSpPr>
        <p:spPr>
          <a:xfrm flipH="1" flipV="1">
            <a:off x="1642796" y="2491311"/>
            <a:ext cx="1194977" cy="622924"/>
          </a:xfrm>
          <a:prstGeom prst="line">
            <a:avLst/>
          </a:prstGeom>
          <a:ln w="127000">
            <a:solidFill>
              <a:schemeClr val="tx1"/>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6691024" y="2319351"/>
            <a:ext cx="1254131" cy="653760"/>
          </a:xfrm>
          <a:prstGeom prst="line">
            <a:avLst/>
          </a:prstGeom>
          <a:ln w="127000">
            <a:solidFill>
              <a:schemeClr val="tx1"/>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505331" y="2388786"/>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37773" y="2395246"/>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283106" y="1694938"/>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Oval 38"/>
          <p:cNvSpPr/>
          <p:nvPr/>
        </p:nvSpPr>
        <p:spPr>
          <a:xfrm>
            <a:off x="4979200" y="1695951"/>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Oval 39"/>
          <p:cNvSpPr/>
          <p:nvPr/>
        </p:nvSpPr>
        <p:spPr>
          <a:xfrm>
            <a:off x="3638086" y="1694938"/>
            <a:ext cx="879427" cy="880259"/>
          </a:xfrm>
          <a:prstGeom prst="ellipse">
            <a:avLst/>
          </a:prstGeom>
          <a:solidFill>
            <a:schemeClr val="bg1"/>
          </a:solidFill>
          <a:ln w="762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Oval 40"/>
          <p:cNvSpPr/>
          <p:nvPr/>
        </p:nvSpPr>
        <p:spPr>
          <a:xfrm>
            <a:off x="6320314" y="1694938"/>
            <a:ext cx="879427" cy="880259"/>
          </a:xfrm>
          <a:prstGeom prst="ellipse">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p:cNvSpPr>
            <a:spLocks/>
          </p:cNvSpPr>
          <p:nvPr/>
        </p:nvSpPr>
        <p:spPr>
          <a:xfrm>
            <a:off x="3805615" y="2972787"/>
            <a:ext cx="548640" cy="1554480"/>
          </a:xfrm>
          <a:prstGeom prst="rect">
            <a:avLst/>
          </a:prstGeom>
          <a:pattFill prst="wdDnDiag">
            <a:fgClr>
              <a:srgbClr val="FF9200"/>
            </a:fgClr>
            <a:bgClr>
              <a:schemeClr val="bg1"/>
            </a:bgClr>
          </a:pattFill>
          <a:ln w="762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p:cNvSpPr>
            <a:spLocks/>
          </p:cNvSpPr>
          <p:nvPr/>
        </p:nvSpPr>
        <p:spPr>
          <a:xfrm>
            <a:off x="2445099" y="2972787"/>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Rectangle 48"/>
          <p:cNvSpPr>
            <a:spLocks/>
          </p:cNvSpPr>
          <p:nvPr/>
        </p:nvSpPr>
        <p:spPr>
          <a:xfrm>
            <a:off x="6486969" y="2972787"/>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ectangle 49"/>
          <p:cNvSpPr>
            <a:spLocks/>
          </p:cNvSpPr>
          <p:nvPr/>
        </p:nvSpPr>
        <p:spPr>
          <a:xfrm>
            <a:off x="5138630" y="2972787"/>
            <a:ext cx="548640" cy="1554480"/>
          </a:xfrm>
          <a:prstGeom prst="rect">
            <a:avLst/>
          </a:prstGeom>
          <a:pattFill prst="wdDnDiag">
            <a:fgClr>
              <a:srgbClr val="FF9200"/>
            </a:fgClr>
            <a:bgClr>
              <a:schemeClr val="bg1"/>
            </a:bgClr>
          </a:pattFill>
          <a:ln w="762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3836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Up Arrow 25"/>
          <p:cNvSpPr/>
          <p:nvPr/>
        </p:nvSpPr>
        <p:spPr>
          <a:xfrm>
            <a:off x="3835483" y="1175288"/>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Up Arrow 23"/>
          <p:cNvSpPr/>
          <p:nvPr/>
        </p:nvSpPr>
        <p:spPr>
          <a:xfrm>
            <a:off x="2477103" y="1175288"/>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Up Arrow 64"/>
          <p:cNvSpPr/>
          <p:nvPr/>
        </p:nvSpPr>
        <p:spPr>
          <a:xfrm>
            <a:off x="5176597" y="1175288"/>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H="1" flipV="1">
            <a:off x="2680626" y="2322636"/>
            <a:ext cx="1520496" cy="79261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172586" y="2388786"/>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859476" y="2388786"/>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5349910" y="2319351"/>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4013371" y="2322636"/>
            <a:ext cx="1520496" cy="79261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0"/>
            <a:ext cx="7886700" cy="1325563"/>
          </a:xfrm>
        </p:spPr>
        <p:txBody>
          <a:bodyPr/>
          <a:lstStyle/>
          <a:p>
            <a:r>
              <a:rPr lang="en-US" dirty="0"/>
              <a:t>Adaptive Load Balancing</a:t>
            </a:r>
          </a:p>
        </p:txBody>
      </p:sp>
      <p:sp>
        <p:nvSpPr>
          <p:cNvPr id="23" name="Content Placeholder 2"/>
          <p:cNvSpPr>
            <a:spLocks noGrp="1"/>
          </p:cNvSpPr>
          <p:nvPr>
            <p:ph idx="1"/>
          </p:nvPr>
        </p:nvSpPr>
        <p:spPr>
          <a:xfrm>
            <a:off x="355088" y="4527267"/>
            <a:ext cx="8433823" cy="1989656"/>
          </a:xfrm>
        </p:spPr>
        <p:txBody>
          <a:bodyPr anchor="ctr">
            <a:normAutofit/>
          </a:bodyPr>
          <a:lstStyle/>
          <a:p>
            <a:r>
              <a:rPr lang="en-US" sz="3200" dirty="0"/>
              <a:t>Using either MPTCP or Weighted-ECMP</a:t>
            </a:r>
          </a:p>
          <a:p>
            <a:r>
              <a:rPr lang="en-US" sz="3200" dirty="0"/>
              <a:t>Spreads load more effectively</a:t>
            </a:r>
          </a:p>
        </p:txBody>
      </p:sp>
      <p:cxnSp>
        <p:nvCxnSpPr>
          <p:cNvPr id="27" name="Straight Connector 26"/>
          <p:cNvCxnSpPr/>
          <p:nvPr/>
        </p:nvCxnSpPr>
        <p:spPr>
          <a:xfrm flipH="1" flipV="1">
            <a:off x="1642796" y="2491311"/>
            <a:ext cx="1194977" cy="622924"/>
          </a:xfrm>
          <a:prstGeom prst="line">
            <a:avLst/>
          </a:prstGeom>
          <a:ln w="127000">
            <a:solidFill>
              <a:schemeClr val="tx1"/>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6691024" y="2319351"/>
            <a:ext cx="1254131" cy="653760"/>
          </a:xfrm>
          <a:prstGeom prst="line">
            <a:avLst/>
          </a:prstGeom>
          <a:ln w="127000">
            <a:solidFill>
              <a:schemeClr val="tx1"/>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505331" y="2388786"/>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37773" y="2395246"/>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283106" y="1694938"/>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Oval 38"/>
          <p:cNvSpPr/>
          <p:nvPr/>
        </p:nvSpPr>
        <p:spPr>
          <a:xfrm>
            <a:off x="4979200" y="1695951"/>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Oval 39"/>
          <p:cNvSpPr/>
          <p:nvPr/>
        </p:nvSpPr>
        <p:spPr>
          <a:xfrm>
            <a:off x="3638086" y="1694938"/>
            <a:ext cx="879427" cy="880259"/>
          </a:xfrm>
          <a:prstGeom prst="ellipse">
            <a:avLst/>
          </a:prstGeom>
          <a:solidFill>
            <a:schemeClr val="bg1"/>
          </a:solidFill>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Oval 40"/>
          <p:cNvSpPr/>
          <p:nvPr/>
        </p:nvSpPr>
        <p:spPr>
          <a:xfrm>
            <a:off x="6320314" y="1694938"/>
            <a:ext cx="879427" cy="880259"/>
          </a:xfrm>
          <a:prstGeom prst="ellipse">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p:cNvSpPr>
            <a:spLocks/>
          </p:cNvSpPr>
          <p:nvPr/>
        </p:nvSpPr>
        <p:spPr>
          <a:xfrm>
            <a:off x="3805615" y="2972787"/>
            <a:ext cx="548640" cy="1554480"/>
          </a:xfrm>
          <a:prstGeom prst="rect">
            <a:avLst/>
          </a:prstGeom>
          <a:pattFill prst="wdDnDiag">
            <a:fgClr>
              <a:srgbClr val="FF9200"/>
            </a:fgClr>
            <a:bgClr>
              <a:schemeClr val="bg1"/>
            </a:bgClr>
          </a:pattFill>
          <a:ln w="762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p:cNvSpPr>
            <a:spLocks/>
          </p:cNvSpPr>
          <p:nvPr/>
        </p:nvSpPr>
        <p:spPr>
          <a:xfrm>
            <a:off x="2445099" y="2972787"/>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Rectangle 48"/>
          <p:cNvSpPr>
            <a:spLocks/>
          </p:cNvSpPr>
          <p:nvPr/>
        </p:nvSpPr>
        <p:spPr>
          <a:xfrm>
            <a:off x="6486969" y="2972787"/>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ectangle 49"/>
          <p:cNvSpPr>
            <a:spLocks/>
          </p:cNvSpPr>
          <p:nvPr/>
        </p:nvSpPr>
        <p:spPr>
          <a:xfrm>
            <a:off x="5138630" y="2972787"/>
            <a:ext cx="548640" cy="1554480"/>
          </a:xfrm>
          <a:prstGeom prst="rect">
            <a:avLst/>
          </a:prstGeom>
          <a:pattFill prst="wdDnDiag">
            <a:fgClr>
              <a:srgbClr val="FF9200"/>
            </a:fgClr>
            <a:bgClr>
              <a:schemeClr val="bg1"/>
            </a:bgClr>
          </a:pattFill>
          <a:ln w="762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7186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flipH="1" flipV="1">
            <a:off x="2680626" y="2323583"/>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172586" y="2389733"/>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859476" y="2389733"/>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349910" y="2320298"/>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013371" y="2323583"/>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6691024" y="2320298"/>
            <a:ext cx="1254131" cy="653760"/>
          </a:xfrm>
          <a:prstGeom prst="line">
            <a:avLst/>
          </a:prstGeom>
          <a:ln w="127000">
            <a:solidFill>
              <a:schemeClr val="tx1"/>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505331" y="2389733"/>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837773" y="2396193"/>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9" name="Up Arrow 28"/>
          <p:cNvSpPr/>
          <p:nvPr/>
        </p:nvSpPr>
        <p:spPr>
          <a:xfrm>
            <a:off x="6514012" y="1182596"/>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Up Arrow 25"/>
          <p:cNvSpPr/>
          <p:nvPr/>
        </p:nvSpPr>
        <p:spPr>
          <a:xfrm>
            <a:off x="3835483" y="1175288"/>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Up Arrow 23"/>
          <p:cNvSpPr/>
          <p:nvPr/>
        </p:nvSpPr>
        <p:spPr>
          <a:xfrm>
            <a:off x="2477103" y="1175288"/>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Up Arrow 64"/>
          <p:cNvSpPr/>
          <p:nvPr/>
        </p:nvSpPr>
        <p:spPr>
          <a:xfrm>
            <a:off x="5176597" y="1175288"/>
            <a:ext cx="484632" cy="595968"/>
          </a:xfrm>
          <a:prstGeom prst="upArrow">
            <a:avLst/>
          </a:prstGeom>
          <a:solidFill>
            <a:srgbClr val="FF9200"/>
          </a:solidFill>
          <a:ln w="101600">
            <a:solidFill>
              <a:srgbClr val="FF92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H="1" flipV="1">
            <a:off x="2680626" y="2322636"/>
            <a:ext cx="1520496" cy="79261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172586" y="2388786"/>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859476" y="2388786"/>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5349910" y="2319351"/>
            <a:ext cx="1520496" cy="79261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4013371" y="2322636"/>
            <a:ext cx="1520496" cy="79261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0"/>
            <a:ext cx="7886700" cy="1325563"/>
          </a:xfrm>
        </p:spPr>
        <p:txBody>
          <a:bodyPr/>
          <a:lstStyle/>
          <a:p>
            <a:r>
              <a:rPr lang="en-US" dirty="0" smtClean="0"/>
              <a:t>Detours</a:t>
            </a:r>
            <a:endParaRPr lang="en-US" dirty="0"/>
          </a:p>
        </p:txBody>
      </p:sp>
      <p:cxnSp>
        <p:nvCxnSpPr>
          <p:cNvPr id="27" name="Straight Connector 26"/>
          <p:cNvCxnSpPr/>
          <p:nvPr/>
        </p:nvCxnSpPr>
        <p:spPr>
          <a:xfrm flipH="1" flipV="1">
            <a:off x="1642796" y="2491311"/>
            <a:ext cx="1194977" cy="622924"/>
          </a:xfrm>
          <a:prstGeom prst="line">
            <a:avLst/>
          </a:prstGeom>
          <a:ln w="127000">
            <a:solidFill>
              <a:schemeClr val="tx1"/>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6691024" y="2319351"/>
            <a:ext cx="1254131" cy="653760"/>
          </a:xfrm>
          <a:prstGeom prst="line">
            <a:avLst/>
          </a:prstGeom>
          <a:ln w="127000">
            <a:solidFill>
              <a:srgbClr val="FF92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505331" y="2388786"/>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37773" y="2395246"/>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283106" y="1694938"/>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Oval 38"/>
          <p:cNvSpPr/>
          <p:nvPr/>
        </p:nvSpPr>
        <p:spPr>
          <a:xfrm>
            <a:off x="4979200" y="1695951"/>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Oval 39"/>
          <p:cNvSpPr/>
          <p:nvPr/>
        </p:nvSpPr>
        <p:spPr>
          <a:xfrm>
            <a:off x="3638086" y="1694938"/>
            <a:ext cx="879427" cy="880259"/>
          </a:xfrm>
          <a:prstGeom prst="ellipse">
            <a:avLst/>
          </a:prstGeom>
          <a:solidFill>
            <a:schemeClr val="bg1"/>
          </a:solidFill>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Oval 40"/>
          <p:cNvSpPr/>
          <p:nvPr/>
        </p:nvSpPr>
        <p:spPr>
          <a:xfrm>
            <a:off x="6320314" y="1694938"/>
            <a:ext cx="879427" cy="880259"/>
          </a:xfrm>
          <a:prstGeom prst="ellipse">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p:cNvSpPr>
            <a:spLocks/>
          </p:cNvSpPr>
          <p:nvPr/>
        </p:nvSpPr>
        <p:spPr>
          <a:xfrm>
            <a:off x="3805615" y="2972787"/>
            <a:ext cx="548640" cy="1554480"/>
          </a:xfrm>
          <a:prstGeom prst="rect">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p:cNvSpPr>
            <a:spLocks/>
          </p:cNvSpPr>
          <p:nvPr/>
        </p:nvSpPr>
        <p:spPr>
          <a:xfrm>
            <a:off x="2445099" y="2972787"/>
            <a:ext cx="548640" cy="1554480"/>
          </a:xfrm>
          <a:prstGeom prst="rect">
            <a:avLst/>
          </a:prstGeom>
          <a:pattFill prst="wdDnDiag">
            <a:fgClr>
              <a:srgbClr val="FF9200"/>
            </a:fgClr>
            <a:bgClr>
              <a:schemeClr val="bg1"/>
            </a:bgClr>
          </a:pattFill>
          <a:ln w="762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Rectangle 48"/>
          <p:cNvSpPr>
            <a:spLocks/>
          </p:cNvSpPr>
          <p:nvPr/>
        </p:nvSpPr>
        <p:spPr>
          <a:xfrm>
            <a:off x="6486969" y="2972787"/>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ectangle 49"/>
          <p:cNvSpPr>
            <a:spLocks/>
          </p:cNvSpPr>
          <p:nvPr/>
        </p:nvSpPr>
        <p:spPr>
          <a:xfrm>
            <a:off x="5138630" y="2972787"/>
            <a:ext cx="548640" cy="1554480"/>
          </a:xfrm>
          <a:prstGeom prst="rect">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Content Placeholder 2"/>
          <p:cNvSpPr txBox="1">
            <a:spLocks/>
          </p:cNvSpPr>
          <p:nvPr/>
        </p:nvSpPr>
        <p:spPr>
          <a:xfrm>
            <a:off x="314325" y="4923844"/>
            <a:ext cx="8515350" cy="17359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prstClr val="black"/>
                </a:solidFill>
                <a:latin typeface="Calibri"/>
              </a:rPr>
              <a:t>Offload </a:t>
            </a:r>
            <a:r>
              <a:rPr lang="en-US" sz="3200" dirty="0">
                <a:solidFill>
                  <a:prstClr val="black"/>
                </a:solidFill>
                <a:latin typeface="Calibri"/>
              </a:rPr>
              <a:t>traffic to nearby </a:t>
            </a:r>
            <a:r>
              <a:rPr lang="en-US" sz="3200" dirty="0" err="1" smtClean="0">
                <a:solidFill>
                  <a:prstClr val="black"/>
                </a:solidFill>
                <a:latin typeface="Calibri"/>
              </a:rPr>
              <a:t>ToRs</a:t>
            </a:r>
            <a:endParaRPr lang="en-US" sz="3200" dirty="0" smtClean="0">
              <a:solidFill>
                <a:prstClr val="black"/>
              </a:solidFill>
              <a:latin typeface="Calibri"/>
            </a:endParaRPr>
          </a:p>
          <a:p>
            <a:r>
              <a:rPr lang="en-US" sz="3200" dirty="0" smtClean="0">
                <a:solidFill>
                  <a:prstClr val="black"/>
                </a:solidFill>
                <a:latin typeface="Calibri"/>
              </a:rPr>
              <a:t>Detours can overcome oversubscription</a:t>
            </a:r>
          </a:p>
        </p:txBody>
      </p:sp>
    </p:spTree>
    <p:extLst>
      <p:ext uri="{BB962C8B-B14F-4D97-AF65-F5344CB8AC3E}">
        <p14:creationId xmlns:p14="http://schemas.microsoft.com/office/powerpoint/2010/main" val="335991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par>
                                <p:cTn id="12" presetID="22" presetClass="entr" presetSubtype="8" fill="hold"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wipe(left)">
                                      <p:cBhvr>
                                        <p:cTn id="14" dur="500"/>
                                        <p:tgtEl>
                                          <p:spTgt spid="61"/>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8"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left)">
                                      <p:cBhvr>
                                        <p:cTn id="33" dur="500"/>
                                        <p:tgtEl>
                                          <p:spTgt spid="6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wipe(down)">
                                      <p:cBhvr>
                                        <p:cTn id="36" dur="500"/>
                                        <p:tgtEl>
                                          <p:spTgt spid="65"/>
                                        </p:tgtEl>
                                      </p:cBhvr>
                                    </p:animEffect>
                                  </p:childTnLst>
                                </p:cTn>
                              </p:par>
                            </p:childTnLst>
                          </p:cTn>
                        </p:par>
                        <p:par>
                          <p:cTn id="37" fill="hold">
                            <p:stCondLst>
                              <p:cond delay="3000"/>
                            </p:stCondLst>
                            <p:childTnLst>
                              <p:par>
                                <p:cTn id="38" presetID="22" presetClass="entr" presetSubtype="4"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childTnLst>
                          </p:cTn>
                        </p:par>
                        <p:par>
                          <p:cTn id="41" fill="hold">
                            <p:stCondLst>
                              <p:cond delay="3500"/>
                            </p:stCondLst>
                            <p:childTnLst>
                              <p:par>
                                <p:cTn id="42" presetID="22" presetClass="entr" presetSubtype="4"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par>
                                <p:cTn id="45" presetID="22" presetClass="entr" presetSubtype="8"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24" grpId="0" animBg="1"/>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a:xfrm>
            <a:off x="277091" y="1557176"/>
            <a:ext cx="8866909" cy="4608097"/>
          </a:xfrm>
        </p:spPr>
        <p:txBody>
          <a:bodyPr anchor="ctr">
            <a:normAutofit/>
          </a:bodyPr>
          <a:lstStyle/>
          <a:p>
            <a:pPr>
              <a:lnSpc>
                <a:spcPct val="110000"/>
              </a:lnSpc>
            </a:pPr>
            <a:r>
              <a:rPr lang="en-US" sz="3200" dirty="0" smtClean="0">
                <a:solidFill>
                  <a:schemeClr val="bg1">
                    <a:lumMod val="65000"/>
                  </a:schemeClr>
                </a:solidFill>
              </a:rPr>
              <a:t>How do we wire servers to </a:t>
            </a:r>
            <a:r>
              <a:rPr lang="en-US" sz="3200" dirty="0" err="1" smtClean="0">
                <a:solidFill>
                  <a:schemeClr val="bg1">
                    <a:lumMod val="65000"/>
                  </a:schemeClr>
                </a:solidFill>
              </a:rPr>
              <a:t>ToRs</a:t>
            </a:r>
            <a:r>
              <a:rPr lang="en-US" sz="3200" dirty="0" smtClean="0">
                <a:solidFill>
                  <a:schemeClr val="bg1">
                    <a:lumMod val="65000"/>
                  </a:schemeClr>
                </a:solidFill>
              </a:rPr>
              <a:t>?</a:t>
            </a:r>
          </a:p>
          <a:p>
            <a:pPr lvl="1">
              <a:lnSpc>
                <a:spcPct val="110000"/>
              </a:lnSpc>
            </a:pPr>
            <a:r>
              <a:rPr lang="en-US" dirty="0" smtClean="0">
                <a:solidFill>
                  <a:schemeClr val="accent2">
                    <a:alpha val="80000"/>
                  </a:schemeClr>
                </a:solidFill>
              </a:rPr>
              <a:t>Our wiring method uses incrementally deployable, short wires </a:t>
            </a:r>
            <a:r>
              <a:rPr lang="en-US" dirty="0" err="1" smtClean="0">
                <a:solidFill>
                  <a:schemeClr val="bg1">
                    <a:alpha val="80000"/>
                  </a:schemeClr>
                </a:solidFill>
              </a:rPr>
              <a:t>asdfasdasdgadsfgs</a:t>
            </a:r>
            <a:endParaRPr lang="en-US" dirty="0" smtClean="0">
              <a:solidFill>
                <a:schemeClr val="bg1">
                  <a:alpha val="80000"/>
                </a:schemeClr>
              </a:solidFill>
            </a:endParaRPr>
          </a:p>
          <a:p>
            <a:pPr>
              <a:lnSpc>
                <a:spcPct val="110000"/>
              </a:lnSpc>
            </a:pPr>
            <a:r>
              <a:rPr lang="en-US" sz="3200" dirty="0" smtClean="0">
                <a:solidFill>
                  <a:schemeClr val="bg1">
                    <a:lumMod val="65000"/>
                  </a:schemeClr>
                </a:solidFill>
              </a:rPr>
              <a:t>How can we use multiple </a:t>
            </a:r>
            <a:r>
              <a:rPr lang="en-US" sz="3200" dirty="0" err="1" smtClean="0">
                <a:solidFill>
                  <a:schemeClr val="bg1">
                    <a:lumMod val="65000"/>
                  </a:schemeClr>
                </a:solidFill>
              </a:rPr>
              <a:t>ToRs</a:t>
            </a:r>
            <a:r>
              <a:rPr lang="en-US" sz="3200" dirty="0" smtClean="0">
                <a:solidFill>
                  <a:schemeClr val="bg1">
                    <a:lumMod val="65000"/>
                  </a:schemeClr>
                </a:solidFill>
              </a:rPr>
              <a:t>?</a:t>
            </a:r>
          </a:p>
          <a:p>
            <a:pPr lvl="1">
              <a:lnSpc>
                <a:spcPct val="110000"/>
              </a:lnSpc>
            </a:pPr>
            <a:r>
              <a:rPr lang="en-US" dirty="0" smtClean="0">
                <a:solidFill>
                  <a:schemeClr val="accent2">
                    <a:alpha val="80000"/>
                  </a:schemeClr>
                </a:solidFill>
              </a:rPr>
              <a:t>Our routing protocols take advantage of short paths and better balances the remaining load</a:t>
            </a:r>
          </a:p>
          <a:p>
            <a:pPr>
              <a:lnSpc>
                <a:spcPct val="110000"/>
              </a:lnSpc>
            </a:pPr>
            <a:r>
              <a:rPr lang="en-US" sz="3200" dirty="0"/>
              <a:t>What about the rest of the network?</a:t>
            </a:r>
          </a:p>
        </p:txBody>
      </p:sp>
    </p:spTree>
    <p:extLst>
      <p:ext uri="{BB962C8B-B14F-4D97-AF65-F5344CB8AC3E}">
        <p14:creationId xmlns:p14="http://schemas.microsoft.com/office/powerpoint/2010/main" val="1622710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6" name="Straight Connector 415"/>
          <p:cNvCxnSpPr>
            <a:stCxn id="27" idx="0"/>
            <a:endCxn id="69" idx="4"/>
          </p:cNvCxnSpPr>
          <p:nvPr/>
        </p:nvCxnSpPr>
        <p:spPr>
          <a:xfrm flipV="1">
            <a:off x="3090786" y="3682496"/>
            <a:ext cx="2888281"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9" idx="0"/>
            <a:endCxn id="38" idx="4"/>
          </p:cNvCxnSpPr>
          <p:nvPr/>
        </p:nvCxnSpPr>
        <p:spPr>
          <a:xfrm flipV="1">
            <a:off x="3090786" y="2489207"/>
            <a:ext cx="997124"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0" idx="0"/>
            <a:endCxn id="37" idx="4"/>
          </p:cNvCxnSpPr>
          <p:nvPr/>
        </p:nvCxnSpPr>
        <p:spPr>
          <a:xfrm flipH="1" flipV="1">
            <a:off x="3495782" y="2489207"/>
            <a:ext cx="591300"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9" idx="0"/>
            <a:endCxn id="37" idx="4"/>
          </p:cNvCxnSpPr>
          <p:nvPr/>
        </p:nvCxnSpPr>
        <p:spPr>
          <a:xfrm flipV="1">
            <a:off x="3090786" y="2489207"/>
            <a:ext cx="404996"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0" idx="0"/>
            <a:endCxn id="38" idx="4"/>
          </p:cNvCxnSpPr>
          <p:nvPr/>
        </p:nvCxnSpPr>
        <p:spPr>
          <a:xfrm flipV="1">
            <a:off x="4087082" y="2489207"/>
            <a:ext cx="828"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4" idx="0"/>
            <a:endCxn id="39" idx="4"/>
          </p:cNvCxnSpPr>
          <p:nvPr/>
        </p:nvCxnSpPr>
        <p:spPr>
          <a:xfrm flipH="1" flipV="1">
            <a:off x="4673751" y="2489207"/>
            <a:ext cx="412628"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4" idx="0"/>
            <a:endCxn id="38" idx="4"/>
          </p:cNvCxnSpPr>
          <p:nvPr/>
        </p:nvCxnSpPr>
        <p:spPr>
          <a:xfrm flipH="1" flipV="1">
            <a:off x="4087910" y="2489207"/>
            <a:ext cx="998469"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4" idx="0"/>
            <a:endCxn id="37" idx="4"/>
          </p:cNvCxnSpPr>
          <p:nvPr/>
        </p:nvCxnSpPr>
        <p:spPr>
          <a:xfrm flipH="1" flipV="1">
            <a:off x="3495782" y="2489207"/>
            <a:ext cx="1590597"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0" idx="0"/>
            <a:endCxn id="39" idx="4"/>
          </p:cNvCxnSpPr>
          <p:nvPr/>
        </p:nvCxnSpPr>
        <p:spPr>
          <a:xfrm flipV="1">
            <a:off x="4087082" y="2489207"/>
            <a:ext cx="586669"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9" idx="0"/>
            <a:endCxn id="39" idx="4"/>
          </p:cNvCxnSpPr>
          <p:nvPr/>
        </p:nvCxnSpPr>
        <p:spPr>
          <a:xfrm flipV="1">
            <a:off x="3090786" y="2489207"/>
            <a:ext cx="1582965"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69" idx="0"/>
            <a:endCxn id="71" idx="4"/>
          </p:cNvCxnSpPr>
          <p:nvPr/>
        </p:nvCxnSpPr>
        <p:spPr>
          <a:xfrm flipH="1" flipV="1">
            <a:off x="5259592" y="2489207"/>
            <a:ext cx="719475"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34" idx="0"/>
            <a:endCxn id="71" idx="4"/>
          </p:cNvCxnSpPr>
          <p:nvPr/>
        </p:nvCxnSpPr>
        <p:spPr>
          <a:xfrm flipV="1">
            <a:off x="5086379" y="2489207"/>
            <a:ext cx="173213"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30" idx="0"/>
            <a:endCxn id="71" idx="4"/>
          </p:cNvCxnSpPr>
          <p:nvPr/>
        </p:nvCxnSpPr>
        <p:spPr>
          <a:xfrm flipV="1">
            <a:off x="4087082" y="2489207"/>
            <a:ext cx="1172510"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29" idx="0"/>
            <a:endCxn id="71" idx="4"/>
          </p:cNvCxnSpPr>
          <p:nvPr/>
        </p:nvCxnSpPr>
        <p:spPr>
          <a:xfrm flipV="1">
            <a:off x="3090786" y="2489207"/>
            <a:ext cx="2168806"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9" idx="0"/>
            <a:endCxn id="39" idx="4"/>
          </p:cNvCxnSpPr>
          <p:nvPr/>
        </p:nvCxnSpPr>
        <p:spPr>
          <a:xfrm flipH="1" flipV="1">
            <a:off x="4673751" y="2489207"/>
            <a:ext cx="1305316"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69" idx="0"/>
            <a:endCxn id="38" idx="4"/>
          </p:cNvCxnSpPr>
          <p:nvPr/>
        </p:nvCxnSpPr>
        <p:spPr>
          <a:xfrm flipH="1" flipV="1">
            <a:off x="4087910" y="2489207"/>
            <a:ext cx="1891157"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69" idx="0"/>
            <a:endCxn id="37" idx="4"/>
          </p:cNvCxnSpPr>
          <p:nvPr/>
        </p:nvCxnSpPr>
        <p:spPr>
          <a:xfrm flipH="1" flipV="1">
            <a:off x="3495782" y="2489207"/>
            <a:ext cx="2483285"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a:stCxn id="33" idx="0"/>
            <a:endCxn id="30" idx="4"/>
          </p:cNvCxnSpPr>
          <p:nvPr/>
        </p:nvCxnSpPr>
        <p:spPr>
          <a:xfrm flipH="1" flipV="1">
            <a:off x="4087082" y="3682496"/>
            <a:ext cx="996982"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a:stCxn id="28" idx="0"/>
            <a:endCxn id="29" idx="4"/>
          </p:cNvCxnSpPr>
          <p:nvPr/>
        </p:nvCxnSpPr>
        <p:spPr>
          <a:xfrm flipH="1" flipV="1">
            <a:off x="3090786" y="3682496"/>
            <a:ext cx="993981"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7" idx="0"/>
            <a:endCxn id="29" idx="4"/>
          </p:cNvCxnSpPr>
          <p:nvPr/>
        </p:nvCxnSpPr>
        <p:spPr>
          <a:xfrm flipV="1">
            <a:off x="3090786" y="3682496"/>
            <a:ext cx="0"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8" idx="0"/>
            <a:endCxn id="30" idx="4"/>
          </p:cNvCxnSpPr>
          <p:nvPr/>
        </p:nvCxnSpPr>
        <p:spPr>
          <a:xfrm flipV="1">
            <a:off x="4084767" y="3682496"/>
            <a:ext cx="2315"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3" idx="0"/>
            <a:endCxn id="34" idx="4"/>
          </p:cNvCxnSpPr>
          <p:nvPr/>
        </p:nvCxnSpPr>
        <p:spPr>
          <a:xfrm flipV="1">
            <a:off x="5084064" y="3682496"/>
            <a:ext cx="2315"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stCxn id="68" idx="0"/>
            <a:endCxn id="34" idx="4"/>
          </p:cNvCxnSpPr>
          <p:nvPr/>
        </p:nvCxnSpPr>
        <p:spPr>
          <a:xfrm flipH="1" flipV="1">
            <a:off x="5086379" y="3682496"/>
            <a:ext cx="890373"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Content Placeholder 2"/>
          <p:cNvSpPr txBox="1">
            <a:spLocks/>
          </p:cNvSpPr>
          <p:nvPr/>
        </p:nvSpPr>
        <p:spPr>
          <a:xfrm>
            <a:off x="628650" y="4947501"/>
            <a:ext cx="7886700" cy="142559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600" dirty="0" smtClean="0"/>
          </a:p>
          <a:p>
            <a:pPr>
              <a:lnSpc>
                <a:spcPct val="100000"/>
              </a:lnSpc>
            </a:pPr>
            <a:r>
              <a:rPr lang="en-US" dirty="0" smtClean="0"/>
              <a:t>Wire all </a:t>
            </a:r>
            <a:r>
              <a:rPr lang="en-US" dirty="0" err="1" smtClean="0"/>
              <a:t>ToRs</a:t>
            </a:r>
            <a:r>
              <a:rPr lang="en-US" dirty="0" smtClean="0"/>
              <a:t> into the same cluster</a:t>
            </a:r>
          </a:p>
          <a:p>
            <a:pPr>
              <a:lnSpc>
                <a:spcPct val="100000"/>
              </a:lnSpc>
            </a:pPr>
            <a:r>
              <a:rPr lang="en-US" dirty="0" smtClean="0"/>
              <a:t>Routing is unchanged</a:t>
            </a:r>
          </a:p>
          <a:p>
            <a:pPr>
              <a:lnSpc>
                <a:spcPct val="100000"/>
              </a:lnSpc>
            </a:pPr>
            <a:r>
              <a:rPr lang="en-US" dirty="0" smtClean="0"/>
              <a:t>Cluster may need to be rewired</a:t>
            </a:r>
            <a:endParaRPr lang="en-US" dirty="0"/>
          </a:p>
        </p:txBody>
      </p:sp>
      <p:sp>
        <p:nvSpPr>
          <p:cNvPr id="27" name="Rectangle 26"/>
          <p:cNvSpPr>
            <a:spLocks noChangeAspect="1"/>
          </p:cNvSpPr>
          <p:nvPr/>
        </p:nvSpPr>
        <p:spPr>
          <a:xfrm>
            <a:off x="2725026" y="4249496"/>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p:cNvSpPr>
            <a:spLocks noChangeAspect="1"/>
          </p:cNvSpPr>
          <p:nvPr/>
        </p:nvSpPr>
        <p:spPr>
          <a:xfrm>
            <a:off x="3719007" y="4249496"/>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Oval 28"/>
          <p:cNvSpPr/>
          <p:nvPr/>
        </p:nvSpPr>
        <p:spPr>
          <a:xfrm>
            <a:off x="2839326" y="3179576"/>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Oval 29"/>
          <p:cNvSpPr/>
          <p:nvPr/>
        </p:nvSpPr>
        <p:spPr>
          <a:xfrm>
            <a:off x="3835622" y="3179576"/>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p:cNvSpPr>
            <a:spLocks noChangeAspect="1"/>
          </p:cNvSpPr>
          <p:nvPr/>
        </p:nvSpPr>
        <p:spPr>
          <a:xfrm>
            <a:off x="4718304" y="4249496"/>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Oval 33"/>
          <p:cNvSpPr/>
          <p:nvPr/>
        </p:nvSpPr>
        <p:spPr>
          <a:xfrm>
            <a:off x="4834919" y="3179576"/>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Oval 36"/>
          <p:cNvSpPr/>
          <p:nvPr/>
        </p:nvSpPr>
        <p:spPr>
          <a:xfrm>
            <a:off x="3244322" y="1986287"/>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Oval 37"/>
          <p:cNvSpPr/>
          <p:nvPr/>
        </p:nvSpPr>
        <p:spPr>
          <a:xfrm>
            <a:off x="3836450" y="1986287"/>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Oval 38"/>
          <p:cNvSpPr/>
          <p:nvPr/>
        </p:nvSpPr>
        <p:spPr>
          <a:xfrm>
            <a:off x="4422291" y="1986287"/>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7" name="Straight Connector 46"/>
          <p:cNvCxnSpPr>
            <a:stCxn id="37" idx="0"/>
            <a:endCxn id="49" idx="4"/>
          </p:cNvCxnSpPr>
          <p:nvPr/>
        </p:nvCxnSpPr>
        <p:spPr>
          <a:xfrm flipV="1">
            <a:off x="3495782" y="1290917"/>
            <a:ext cx="1607618"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38" idx="0"/>
            <a:endCxn id="49" idx="4"/>
          </p:cNvCxnSpPr>
          <p:nvPr/>
        </p:nvCxnSpPr>
        <p:spPr>
          <a:xfrm flipV="1">
            <a:off x="4087910" y="1290917"/>
            <a:ext cx="1015490"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4851940" y="787997"/>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Oval 49"/>
          <p:cNvSpPr/>
          <p:nvPr/>
        </p:nvSpPr>
        <p:spPr>
          <a:xfrm>
            <a:off x="5462148" y="787997"/>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1" name="Straight Connector 50"/>
          <p:cNvCxnSpPr>
            <a:stCxn id="37" idx="0"/>
            <a:endCxn id="50" idx="4"/>
          </p:cNvCxnSpPr>
          <p:nvPr/>
        </p:nvCxnSpPr>
        <p:spPr>
          <a:xfrm flipV="1">
            <a:off x="3495782" y="1290917"/>
            <a:ext cx="2217826"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8" idx="0"/>
            <a:endCxn id="50" idx="4"/>
          </p:cNvCxnSpPr>
          <p:nvPr/>
        </p:nvCxnSpPr>
        <p:spPr>
          <a:xfrm flipV="1">
            <a:off x="4087910" y="1290917"/>
            <a:ext cx="1625698"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9" idx="0"/>
            <a:endCxn id="49" idx="4"/>
          </p:cNvCxnSpPr>
          <p:nvPr/>
        </p:nvCxnSpPr>
        <p:spPr>
          <a:xfrm flipV="1">
            <a:off x="4673751" y="1290917"/>
            <a:ext cx="429649"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9" idx="0"/>
            <a:endCxn id="50" idx="4"/>
          </p:cNvCxnSpPr>
          <p:nvPr/>
        </p:nvCxnSpPr>
        <p:spPr>
          <a:xfrm flipV="1">
            <a:off x="4673751" y="1290917"/>
            <a:ext cx="1039857"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8" name="Rectangle 67"/>
          <p:cNvSpPr>
            <a:spLocks noChangeAspect="1"/>
          </p:cNvSpPr>
          <p:nvPr/>
        </p:nvSpPr>
        <p:spPr>
          <a:xfrm>
            <a:off x="5610992" y="4249496"/>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9" name="Oval 68"/>
          <p:cNvSpPr/>
          <p:nvPr/>
        </p:nvSpPr>
        <p:spPr>
          <a:xfrm>
            <a:off x="5727607" y="3179576"/>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1" name="Oval 70"/>
          <p:cNvSpPr/>
          <p:nvPr/>
        </p:nvSpPr>
        <p:spPr>
          <a:xfrm>
            <a:off x="5008132" y="1986287"/>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3" name="Straight Connector 92"/>
          <p:cNvCxnSpPr>
            <a:stCxn id="49" idx="4"/>
            <a:endCxn id="71" idx="0"/>
          </p:cNvCxnSpPr>
          <p:nvPr/>
        </p:nvCxnSpPr>
        <p:spPr>
          <a:xfrm>
            <a:off x="5103400" y="1290917"/>
            <a:ext cx="156192"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50" idx="4"/>
          </p:cNvCxnSpPr>
          <p:nvPr/>
        </p:nvCxnSpPr>
        <p:spPr>
          <a:xfrm flipH="1">
            <a:off x="5257255" y="1290917"/>
            <a:ext cx="456353" cy="689498"/>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222738" y="401090"/>
            <a:ext cx="8077200" cy="1585197"/>
          </a:xfrm>
          <a:prstGeom prst="rect">
            <a:avLst/>
          </a:prstGeom>
          <a:gradFill flip="none" rotWithShape="1">
            <a:gsLst>
              <a:gs pos="0">
                <a:schemeClr val="accent1">
                  <a:alpha val="0"/>
                  <a:lumMod val="0"/>
                  <a:lumOff val="100000"/>
                </a:schemeClr>
              </a:gs>
              <a:gs pos="28000">
                <a:schemeClr val="bg1">
                  <a:lumMod val="0"/>
                  <a:lumOff val="100000"/>
                </a:schemeClr>
              </a:gs>
            </a:gsLst>
            <a:lin ang="16200000" scaled="1"/>
            <a:tileRect/>
          </a:gradFill>
          <a:ln w="101600">
            <a:no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Wiring </a:t>
            </a:r>
            <a:r>
              <a:rPr lang="en-US" dirty="0" err="1" smtClean="0"/>
              <a:t>ToRs</a:t>
            </a:r>
            <a:r>
              <a:rPr lang="en-US" dirty="0" smtClean="0"/>
              <a:t> into the Backbone: </a:t>
            </a:r>
            <a:r>
              <a:rPr lang="en-US" sz="3600" dirty="0" smtClean="0"/>
              <a:t>Type 1</a:t>
            </a:r>
            <a:endParaRPr lang="en-US" sz="3600" dirty="0"/>
          </a:p>
        </p:txBody>
      </p:sp>
      <p:cxnSp>
        <p:nvCxnSpPr>
          <p:cNvPr id="70" name="Straight Connector 69"/>
          <p:cNvCxnSpPr>
            <a:stCxn id="68" idx="0"/>
            <a:endCxn id="69" idx="4"/>
          </p:cNvCxnSpPr>
          <p:nvPr/>
        </p:nvCxnSpPr>
        <p:spPr>
          <a:xfrm flipV="1">
            <a:off x="5976752" y="3682496"/>
            <a:ext cx="2315"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699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dirty="0" smtClean="0"/>
              <a:t>Data Centers Are Growing Quickly</a:t>
            </a:r>
            <a:endParaRPr lang="en-US" dirty="0"/>
          </a:p>
        </p:txBody>
      </p:sp>
      <p:sp>
        <p:nvSpPr>
          <p:cNvPr id="3" name="Content Placeholder 2"/>
          <p:cNvSpPr>
            <a:spLocks noGrp="1"/>
          </p:cNvSpPr>
          <p:nvPr>
            <p:ph idx="1"/>
          </p:nvPr>
        </p:nvSpPr>
        <p:spPr>
          <a:xfrm>
            <a:off x="317241" y="1325563"/>
            <a:ext cx="8826759" cy="4619787"/>
          </a:xfrm>
        </p:spPr>
        <p:txBody>
          <a:bodyPr anchor="ctr">
            <a:normAutofit/>
          </a:bodyPr>
          <a:lstStyle/>
          <a:p>
            <a:r>
              <a:rPr lang="en-US" sz="3300" dirty="0" smtClean="0"/>
              <a:t>Data center networks need to be scalable</a:t>
            </a:r>
          </a:p>
          <a:p>
            <a:pPr marL="0" indent="0">
              <a:buNone/>
            </a:pPr>
            <a:endParaRPr lang="en-US" sz="4000" dirty="0">
              <a:solidFill>
                <a:schemeClr val="tx1">
                  <a:lumMod val="50000"/>
                  <a:lumOff val="50000"/>
                </a:schemeClr>
              </a:solidFill>
            </a:endParaRPr>
          </a:p>
          <a:p>
            <a:r>
              <a:rPr lang="en-US" sz="3300" dirty="0"/>
              <a:t>Upgrades </a:t>
            </a:r>
            <a:r>
              <a:rPr lang="en-US" sz="3300" dirty="0" smtClean="0"/>
              <a:t>need to be </a:t>
            </a:r>
            <a:r>
              <a:rPr lang="en-US" sz="3300" dirty="0"/>
              <a:t>incrementally </a:t>
            </a:r>
            <a:r>
              <a:rPr lang="en-US" sz="3300" dirty="0" smtClean="0"/>
              <a:t>deployable</a:t>
            </a:r>
            <a:endParaRPr lang="en-US" sz="3300" dirty="0" smtClean="0">
              <a:solidFill>
                <a:schemeClr val="tx1">
                  <a:lumMod val="50000"/>
                  <a:lumOff val="50000"/>
                </a:schemeClr>
              </a:solidFill>
            </a:endParaRPr>
          </a:p>
          <a:p>
            <a:pPr marL="0" indent="0">
              <a:buNone/>
            </a:pPr>
            <a:endParaRPr lang="en-US" sz="4000" dirty="0" smtClean="0"/>
          </a:p>
          <a:p>
            <a:r>
              <a:rPr lang="en-US" sz="3300" dirty="0"/>
              <a:t>What’s worse: workloads are often </a:t>
            </a:r>
            <a:r>
              <a:rPr lang="en-US" sz="3300" dirty="0" err="1" smtClean="0"/>
              <a:t>bursty</a:t>
            </a:r>
            <a:endParaRPr lang="en-US" sz="3300" dirty="0">
              <a:solidFill>
                <a:schemeClr val="tx1">
                  <a:lumMod val="50000"/>
                  <a:lumOff val="50000"/>
                </a:schemeClr>
              </a:solidFill>
            </a:endParaRPr>
          </a:p>
        </p:txBody>
      </p:sp>
    </p:spTree>
    <p:extLst>
      <p:ext uri="{BB962C8B-B14F-4D97-AF65-F5344CB8AC3E}">
        <p14:creationId xmlns:p14="http://schemas.microsoft.com/office/powerpoint/2010/main" val="252411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7" name="Straight Connector 156"/>
          <p:cNvCxnSpPr>
            <a:stCxn id="182" idx="0"/>
          </p:cNvCxnSpPr>
          <p:nvPr/>
        </p:nvCxnSpPr>
        <p:spPr>
          <a:xfrm flipV="1">
            <a:off x="5251910" y="3665049"/>
            <a:ext cx="2888281"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927595" y="3665049"/>
            <a:ext cx="2888281"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Content Placeholder 2"/>
          <p:cNvSpPr txBox="1">
            <a:spLocks/>
          </p:cNvSpPr>
          <p:nvPr/>
        </p:nvSpPr>
        <p:spPr>
          <a:xfrm>
            <a:off x="193965" y="4839499"/>
            <a:ext cx="8950036" cy="1746496"/>
          </a:xfrm>
          <a:prstGeom prst="rect">
            <a:avLst/>
          </a:prstGeom>
        </p:spPr>
        <p:txBody>
          <a:bodyPr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800" dirty="0" smtClean="0"/>
          </a:p>
          <a:p>
            <a:pPr>
              <a:lnSpc>
                <a:spcPct val="100000"/>
              </a:lnSpc>
            </a:pPr>
            <a:r>
              <a:rPr lang="en-US" sz="3600" dirty="0" smtClean="0"/>
              <a:t>Just like server-</a:t>
            </a:r>
            <a:r>
              <a:rPr lang="en-US" sz="3600" dirty="0" err="1" smtClean="0"/>
              <a:t>ToR</a:t>
            </a:r>
            <a:r>
              <a:rPr lang="en-US" sz="3600" dirty="0" smtClean="0"/>
              <a:t>, Cross-wire adjacent </a:t>
            </a:r>
            <a:r>
              <a:rPr lang="en-US" sz="3600" dirty="0" err="1" smtClean="0"/>
              <a:t>ToRs</a:t>
            </a:r>
            <a:r>
              <a:rPr lang="en-US" sz="3600" dirty="0" smtClean="0"/>
              <a:t> to different clusters</a:t>
            </a:r>
          </a:p>
          <a:p>
            <a:pPr>
              <a:lnSpc>
                <a:spcPct val="100000"/>
              </a:lnSpc>
            </a:pPr>
            <a:r>
              <a:rPr lang="en-US" sz="3600" dirty="0" smtClean="0"/>
              <a:t>Incremental cluster deployment, short paths &amp; stat </a:t>
            </a:r>
            <a:r>
              <a:rPr lang="en-US" sz="3600" dirty="0" err="1" smtClean="0"/>
              <a:t>muxing</a:t>
            </a:r>
            <a:endParaRPr lang="en-US" sz="3600" dirty="0" smtClean="0"/>
          </a:p>
          <a:p>
            <a:pPr>
              <a:lnSpc>
                <a:spcPct val="100000"/>
              </a:lnSpc>
            </a:pPr>
            <a:r>
              <a:rPr lang="en-US" sz="3600" dirty="0" smtClean="0"/>
              <a:t>Routing is more complex</a:t>
            </a:r>
            <a:endParaRPr lang="en-US" sz="3600" dirty="0"/>
          </a:p>
        </p:txBody>
      </p:sp>
      <p:cxnSp>
        <p:nvCxnSpPr>
          <p:cNvPr id="158" name="Straight Connector 157"/>
          <p:cNvCxnSpPr>
            <a:stCxn id="184" idx="0"/>
            <a:endCxn id="193" idx="4"/>
          </p:cNvCxnSpPr>
          <p:nvPr/>
        </p:nvCxnSpPr>
        <p:spPr>
          <a:xfrm flipV="1">
            <a:off x="5251910" y="2471760"/>
            <a:ext cx="997124" cy="690369"/>
          </a:xfrm>
          <a:prstGeom prst="line">
            <a:avLst/>
          </a:prstGeom>
          <a:ln w="38100">
            <a:solidFill>
              <a:srgbClr val="ED313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85" idx="0"/>
            <a:endCxn id="192" idx="4"/>
          </p:cNvCxnSpPr>
          <p:nvPr/>
        </p:nvCxnSpPr>
        <p:spPr>
          <a:xfrm flipH="1" flipV="1">
            <a:off x="5656906" y="2471760"/>
            <a:ext cx="591300" cy="690369"/>
          </a:xfrm>
          <a:prstGeom prst="line">
            <a:avLst/>
          </a:prstGeom>
          <a:ln w="38100">
            <a:solidFill>
              <a:srgbClr val="ED313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84" idx="0"/>
            <a:endCxn id="192" idx="4"/>
          </p:cNvCxnSpPr>
          <p:nvPr/>
        </p:nvCxnSpPr>
        <p:spPr>
          <a:xfrm flipV="1">
            <a:off x="5251910" y="2471760"/>
            <a:ext cx="404996" cy="690369"/>
          </a:xfrm>
          <a:prstGeom prst="line">
            <a:avLst/>
          </a:prstGeom>
          <a:ln w="38100">
            <a:solidFill>
              <a:srgbClr val="ED313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85" idx="0"/>
            <a:endCxn id="193" idx="4"/>
          </p:cNvCxnSpPr>
          <p:nvPr/>
        </p:nvCxnSpPr>
        <p:spPr>
          <a:xfrm flipV="1">
            <a:off x="6248206" y="2471760"/>
            <a:ext cx="828" cy="690369"/>
          </a:xfrm>
          <a:prstGeom prst="line">
            <a:avLst/>
          </a:prstGeom>
          <a:ln w="38100">
            <a:solidFill>
              <a:srgbClr val="ED313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189" idx="0"/>
            <a:endCxn id="194" idx="4"/>
          </p:cNvCxnSpPr>
          <p:nvPr/>
        </p:nvCxnSpPr>
        <p:spPr>
          <a:xfrm flipH="1" flipV="1">
            <a:off x="6834875" y="2471760"/>
            <a:ext cx="412628"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7420716" y="2471760"/>
            <a:ext cx="719475"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85" idx="0"/>
            <a:endCxn id="199" idx="4"/>
          </p:cNvCxnSpPr>
          <p:nvPr/>
        </p:nvCxnSpPr>
        <p:spPr>
          <a:xfrm flipV="1">
            <a:off x="7247503" y="2471760"/>
            <a:ext cx="173213"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stCxn id="198" idx="0"/>
            <a:endCxn id="188" idx="4"/>
          </p:cNvCxnSpPr>
          <p:nvPr/>
        </p:nvCxnSpPr>
        <p:spPr>
          <a:xfrm flipH="1" flipV="1">
            <a:off x="6834875" y="2471760"/>
            <a:ext cx="1305316"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a:stCxn id="183" idx="0"/>
            <a:endCxn id="184" idx="4"/>
          </p:cNvCxnSpPr>
          <p:nvPr/>
        </p:nvCxnSpPr>
        <p:spPr>
          <a:xfrm flipH="1" flipV="1">
            <a:off x="5251910" y="3665049"/>
            <a:ext cx="993981" cy="567000"/>
          </a:xfrm>
          <a:prstGeom prst="line">
            <a:avLst/>
          </a:prstGeom>
          <a:ln w="127000" cap="flat">
            <a:solidFill>
              <a:srgbClr val="ED313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82" idx="0"/>
            <a:endCxn id="184" idx="4"/>
          </p:cNvCxnSpPr>
          <p:nvPr/>
        </p:nvCxnSpPr>
        <p:spPr>
          <a:xfrm flipV="1">
            <a:off x="5251910" y="3665049"/>
            <a:ext cx="0" cy="567000"/>
          </a:xfrm>
          <a:prstGeom prst="line">
            <a:avLst/>
          </a:prstGeom>
          <a:ln w="127000" cap="flat">
            <a:solidFill>
              <a:srgbClr val="ED313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81" idx="0"/>
            <a:endCxn id="185" idx="4"/>
          </p:cNvCxnSpPr>
          <p:nvPr/>
        </p:nvCxnSpPr>
        <p:spPr>
          <a:xfrm flipV="1">
            <a:off x="6245891" y="3665049"/>
            <a:ext cx="1001612"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0" name="Rectangle 179"/>
          <p:cNvSpPr>
            <a:spLocks noChangeAspect="1"/>
          </p:cNvSpPr>
          <p:nvPr/>
        </p:nvSpPr>
        <p:spPr>
          <a:xfrm>
            <a:off x="4886150" y="4232049"/>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1" name="Rectangle 180"/>
          <p:cNvSpPr>
            <a:spLocks noChangeAspect="1"/>
          </p:cNvSpPr>
          <p:nvPr/>
        </p:nvSpPr>
        <p:spPr>
          <a:xfrm>
            <a:off x="5880131" y="4232049"/>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2" name="Oval 181"/>
          <p:cNvSpPr/>
          <p:nvPr/>
        </p:nvSpPr>
        <p:spPr>
          <a:xfrm>
            <a:off x="5000450" y="3162129"/>
            <a:ext cx="502920" cy="502920"/>
          </a:xfrm>
          <a:prstGeom prst="ellipse">
            <a:avLst/>
          </a:prstGeom>
          <a:ln w="38100">
            <a:solidFill>
              <a:srgbClr val="ED313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5" name="Oval 184"/>
          <p:cNvSpPr/>
          <p:nvPr/>
        </p:nvSpPr>
        <p:spPr>
          <a:xfrm>
            <a:off x="6996043" y="3162129"/>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6" name="Oval 185"/>
          <p:cNvSpPr/>
          <p:nvPr/>
        </p:nvSpPr>
        <p:spPr>
          <a:xfrm>
            <a:off x="5405446" y="1968840"/>
            <a:ext cx="502920" cy="502920"/>
          </a:xfrm>
          <a:prstGeom prst="ellipse">
            <a:avLst/>
          </a:prstGeom>
          <a:ln w="38100">
            <a:solidFill>
              <a:srgbClr val="ED313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7" name="Oval 186"/>
          <p:cNvSpPr/>
          <p:nvPr/>
        </p:nvSpPr>
        <p:spPr>
          <a:xfrm>
            <a:off x="5997574" y="1968840"/>
            <a:ext cx="502920" cy="502920"/>
          </a:xfrm>
          <a:prstGeom prst="ellipse">
            <a:avLst/>
          </a:prstGeom>
          <a:ln w="38100">
            <a:solidFill>
              <a:srgbClr val="ED313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8" name="Oval 187"/>
          <p:cNvSpPr/>
          <p:nvPr/>
        </p:nvSpPr>
        <p:spPr>
          <a:xfrm>
            <a:off x="6583415" y="1968840"/>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89" name="Straight Connector 188"/>
          <p:cNvCxnSpPr>
            <a:stCxn id="192" idx="0"/>
          </p:cNvCxnSpPr>
          <p:nvPr/>
        </p:nvCxnSpPr>
        <p:spPr>
          <a:xfrm flipV="1">
            <a:off x="5656906" y="1273470"/>
            <a:ext cx="1607618"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193" idx="0"/>
          </p:cNvCxnSpPr>
          <p:nvPr/>
        </p:nvCxnSpPr>
        <p:spPr>
          <a:xfrm flipV="1">
            <a:off x="6249034" y="1273470"/>
            <a:ext cx="1015490"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a:off x="7013064" y="770550"/>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2" name="Oval 191"/>
          <p:cNvSpPr/>
          <p:nvPr/>
        </p:nvSpPr>
        <p:spPr>
          <a:xfrm>
            <a:off x="7623272" y="770550"/>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93" name="Straight Connector 192"/>
          <p:cNvCxnSpPr>
            <a:stCxn id="192" idx="0"/>
          </p:cNvCxnSpPr>
          <p:nvPr/>
        </p:nvCxnSpPr>
        <p:spPr>
          <a:xfrm flipV="1">
            <a:off x="5656906" y="1273470"/>
            <a:ext cx="2217826"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193" idx="0"/>
          </p:cNvCxnSpPr>
          <p:nvPr/>
        </p:nvCxnSpPr>
        <p:spPr>
          <a:xfrm flipV="1">
            <a:off x="6249034" y="1273470"/>
            <a:ext cx="1625698"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194" idx="0"/>
          </p:cNvCxnSpPr>
          <p:nvPr/>
        </p:nvCxnSpPr>
        <p:spPr>
          <a:xfrm flipV="1">
            <a:off x="6834875" y="1273470"/>
            <a:ext cx="429649"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stCxn id="194" idx="0"/>
          </p:cNvCxnSpPr>
          <p:nvPr/>
        </p:nvCxnSpPr>
        <p:spPr>
          <a:xfrm flipV="1">
            <a:off x="6834875" y="1273470"/>
            <a:ext cx="1039857"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98" name="Oval 197"/>
          <p:cNvSpPr/>
          <p:nvPr/>
        </p:nvSpPr>
        <p:spPr>
          <a:xfrm>
            <a:off x="7888731" y="3162129"/>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9" name="Oval 198"/>
          <p:cNvSpPr/>
          <p:nvPr/>
        </p:nvSpPr>
        <p:spPr>
          <a:xfrm>
            <a:off x="7169256" y="1968840"/>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0" name="Straight Connector 199"/>
          <p:cNvCxnSpPr/>
          <p:nvPr/>
        </p:nvCxnSpPr>
        <p:spPr>
          <a:xfrm>
            <a:off x="7264524" y="1273470"/>
            <a:ext cx="156192"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a:off x="7418379" y="1273470"/>
            <a:ext cx="456353" cy="689498"/>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103" idx="4"/>
          </p:cNvCxnSpPr>
          <p:nvPr/>
        </p:nvCxnSpPr>
        <p:spPr>
          <a:xfrm flipV="1">
            <a:off x="927595" y="2471760"/>
            <a:ext cx="1582965" cy="690370"/>
          </a:xfrm>
          <a:prstGeom prst="line">
            <a:avLst/>
          </a:prstGeom>
          <a:ln w="38100">
            <a:solidFill>
              <a:srgbClr val="ED313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100" idx="0"/>
          </p:cNvCxnSpPr>
          <p:nvPr/>
        </p:nvCxnSpPr>
        <p:spPr>
          <a:xfrm flipH="1" flipV="1">
            <a:off x="1332591" y="2471761"/>
            <a:ext cx="1590597" cy="690368"/>
          </a:xfrm>
          <a:prstGeom prst="line">
            <a:avLst/>
          </a:prstGeom>
          <a:ln w="38100">
            <a:solidFill>
              <a:srgbClr val="ED313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927595" y="2471760"/>
            <a:ext cx="404996" cy="690369"/>
          </a:xfrm>
          <a:prstGeom prst="line">
            <a:avLst/>
          </a:prstGeom>
          <a:ln w="38100">
            <a:solidFill>
              <a:srgbClr val="ED313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923891" y="2471760"/>
            <a:ext cx="828"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2510560" y="2471760"/>
            <a:ext cx="412628" cy="690369"/>
          </a:xfrm>
          <a:prstGeom prst="line">
            <a:avLst/>
          </a:prstGeom>
          <a:ln w="38100">
            <a:solidFill>
              <a:srgbClr val="ED313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3096401" y="2471760"/>
            <a:ext cx="719475" cy="690369"/>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98" idx="0"/>
          </p:cNvCxnSpPr>
          <p:nvPr/>
        </p:nvCxnSpPr>
        <p:spPr>
          <a:xfrm flipV="1">
            <a:off x="1923891" y="2471761"/>
            <a:ext cx="1172510" cy="690368"/>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102" idx="4"/>
          </p:cNvCxnSpPr>
          <p:nvPr/>
        </p:nvCxnSpPr>
        <p:spPr>
          <a:xfrm flipH="1" flipV="1">
            <a:off x="1924719" y="2471760"/>
            <a:ext cx="1891157" cy="690370"/>
          </a:xfrm>
          <a:prstGeom prst="line">
            <a:avLst/>
          </a:prstGeom>
          <a:ln w="381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1923891" y="3665049"/>
            <a:ext cx="996982"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flipV="1">
            <a:off x="927595" y="3665049"/>
            <a:ext cx="993981" cy="567000"/>
          </a:xfrm>
          <a:prstGeom prst="line">
            <a:avLst/>
          </a:prstGeom>
          <a:ln w="127000" cap="flat">
            <a:solidFill>
              <a:srgbClr val="ED313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927595" y="3665049"/>
            <a:ext cx="0" cy="567000"/>
          </a:xfrm>
          <a:prstGeom prst="line">
            <a:avLst/>
          </a:prstGeom>
          <a:ln w="127000" cap="flat">
            <a:solidFill>
              <a:srgbClr val="ED313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100" idx="4"/>
          </p:cNvCxnSpPr>
          <p:nvPr/>
        </p:nvCxnSpPr>
        <p:spPr>
          <a:xfrm flipH="1" flipV="1">
            <a:off x="2923188" y="3665049"/>
            <a:ext cx="890373" cy="567000"/>
          </a:xfrm>
          <a:prstGeom prst="line">
            <a:avLst/>
          </a:prstGeom>
          <a:ln w="127000" cap="flat">
            <a:solidFill>
              <a:srgbClr val="ED313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endCxn id="100" idx="4"/>
          </p:cNvCxnSpPr>
          <p:nvPr/>
        </p:nvCxnSpPr>
        <p:spPr>
          <a:xfrm flipV="1">
            <a:off x="2920873" y="3665049"/>
            <a:ext cx="2315" cy="567000"/>
          </a:xfrm>
          <a:prstGeom prst="line">
            <a:avLst/>
          </a:prstGeom>
          <a:ln w="127000" cap="flat">
            <a:solidFill>
              <a:srgbClr val="ED313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endCxn id="98" idx="4"/>
          </p:cNvCxnSpPr>
          <p:nvPr/>
        </p:nvCxnSpPr>
        <p:spPr>
          <a:xfrm flipV="1">
            <a:off x="1921576" y="3665049"/>
            <a:ext cx="2315"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5" name="Rectangle 94"/>
          <p:cNvSpPr>
            <a:spLocks noChangeAspect="1"/>
          </p:cNvSpPr>
          <p:nvPr/>
        </p:nvSpPr>
        <p:spPr>
          <a:xfrm>
            <a:off x="561835" y="4232049"/>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6" name="Rectangle 95"/>
          <p:cNvSpPr>
            <a:spLocks noChangeAspect="1"/>
          </p:cNvSpPr>
          <p:nvPr/>
        </p:nvSpPr>
        <p:spPr>
          <a:xfrm>
            <a:off x="1555816" y="4232049"/>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7" name="Oval 96"/>
          <p:cNvSpPr/>
          <p:nvPr/>
        </p:nvSpPr>
        <p:spPr>
          <a:xfrm>
            <a:off x="676135" y="3162129"/>
            <a:ext cx="502920" cy="502920"/>
          </a:xfrm>
          <a:prstGeom prst="ellipse">
            <a:avLst/>
          </a:prstGeom>
          <a:ln w="38100">
            <a:solidFill>
              <a:srgbClr val="ED313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8" name="Oval 97"/>
          <p:cNvSpPr/>
          <p:nvPr/>
        </p:nvSpPr>
        <p:spPr>
          <a:xfrm>
            <a:off x="1672431" y="3162129"/>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9" name="Rectangle 98"/>
          <p:cNvSpPr>
            <a:spLocks noChangeAspect="1"/>
          </p:cNvSpPr>
          <p:nvPr/>
        </p:nvSpPr>
        <p:spPr>
          <a:xfrm>
            <a:off x="2555113" y="4232049"/>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0" name="Oval 99"/>
          <p:cNvSpPr/>
          <p:nvPr/>
        </p:nvSpPr>
        <p:spPr>
          <a:xfrm>
            <a:off x="2671728" y="3162129"/>
            <a:ext cx="502920" cy="502920"/>
          </a:xfrm>
          <a:prstGeom prst="ellipse">
            <a:avLst/>
          </a:prstGeom>
          <a:ln w="38100">
            <a:solidFill>
              <a:srgbClr val="ED313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1" name="Oval 100"/>
          <p:cNvSpPr/>
          <p:nvPr/>
        </p:nvSpPr>
        <p:spPr>
          <a:xfrm>
            <a:off x="1081131" y="1968840"/>
            <a:ext cx="502920" cy="502920"/>
          </a:xfrm>
          <a:prstGeom prst="ellipse">
            <a:avLst/>
          </a:prstGeom>
          <a:ln w="38100">
            <a:solidFill>
              <a:srgbClr val="ED313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2" name="Oval 101"/>
          <p:cNvSpPr/>
          <p:nvPr/>
        </p:nvSpPr>
        <p:spPr>
          <a:xfrm>
            <a:off x="1673259" y="1968840"/>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3" name="Oval 102"/>
          <p:cNvSpPr/>
          <p:nvPr/>
        </p:nvSpPr>
        <p:spPr>
          <a:xfrm>
            <a:off x="2259100" y="1968840"/>
            <a:ext cx="502920" cy="502920"/>
          </a:xfrm>
          <a:prstGeom prst="ellipse">
            <a:avLst/>
          </a:prstGeom>
          <a:ln w="38100">
            <a:solidFill>
              <a:srgbClr val="ED313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4" name="Straight Connector 103"/>
          <p:cNvCxnSpPr/>
          <p:nvPr/>
        </p:nvCxnSpPr>
        <p:spPr>
          <a:xfrm flipV="1">
            <a:off x="1332591" y="1273470"/>
            <a:ext cx="1607618"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924719" y="1273470"/>
            <a:ext cx="1015490"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2688749" y="770550"/>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7" name="Oval 106"/>
          <p:cNvSpPr/>
          <p:nvPr/>
        </p:nvSpPr>
        <p:spPr>
          <a:xfrm>
            <a:off x="3298957" y="770550"/>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8" name="Straight Connector 107"/>
          <p:cNvCxnSpPr/>
          <p:nvPr/>
        </p:nvCxnSpPr>
        <p:spPr>
          <a:xfrm flipV="1">
            <a:off x="1332591" y="1273470"/>
            <a:ext cx="2217826"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1924719" y="1273470"/>
            <a:ext cx="1625698"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2510560" y="1273470"/>
            <a:ext cx="429649"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2510560" y="1273470"/>
            <a:ext cx="1039857"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16" name="Rectangle 115"/>
          <p:cNvSpPr>
            <a:spLocks noChangeAspect="1"/>
          </p:cNvSpPr>
          <p:nvPr/>
        </p:nvSpPr>
        <p:spPr>
          <a:xfrm>
            <a:off x="3447801" y="4232049"/>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8" name="Oval 117"/>
          <p:cNvSpPr/>
          <p:nvPr/>
        </p:nvSpPr>
        <p:spPr>
          <a:xfrm>
            <a:off x="3564416" y="3162129"/>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1" name="Oval 120"/>
          <p:cNvSpPr/>
          <p:nvPr/>
        </p:nvSpPr>
        <p:spPr>
          <a:xfrm>
            <a:off x="2844941" y="1968840"/>
            <a:ext cx="502920" cy="502920"/>
          </a:xfrm>
          <a:prstGeom prst="ellipse">
            <a:avLst/>
          </a:prstGeom>
          <a:ln w="38100">
            <a:solidFill>
              <a:schemeClr val="accent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23" name="Straight Connector 122"/>
          <p:cNvCxnSpPr/>
          <p:nvPr/>
        </p:nvCxnSpPr>
        <p:spPr>
          <a:xfrm>
            <a:off x="2940209" y="1273470"/>
            <a:ext cx="156192"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3094064" y="1273470"/>
            <a:ext cx="456353" cy="689498"/>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3813561" y="3665049"/>
            <a:ext cx="2315"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stCxn id="188" idx="0"/>
            <a:endCxn id="185" idx="4"/>
          </p:cNvCxnSpPr>
          <p:nvPr/>
        </p:nvCxnSpPr>
        <p:spPr>
          <a:xfrm flipH="1" flipV="1">
            <a:off x="6248206" y="3665049"/>
            <a:ext cx="996982" cy="567000"/>
          </a:xfrm>
          <a:prstGeom prst="line">
            <a:avLst/>
          </a:prstGeom>
          <a:ln w="127000" cap="flat">
            <a:solidFill>
              <a:srgbClr val="ED313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97" idx="0"/>
            <a:endCxn id="183" idx="4"/>
          </p:cNvCxnSpPr>
          <p:nvPr/>
        </p:nvCxnSpPr>
        <p:spPr>
          <a:xfrm flipH="1" flipV="1">
            <a:off x="6248206" y="3665049"/>
            <a:ext cx="1889670" cy="567000"/>
          </a:xfrm>
          <a:prstGeom prst="line">
            <a:avLst/>
          </a:prstGeom>
          <a:ln w="127000" cap="flat">
            <a:solidFill>
              <a:srgbClr val="ED313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Rectangle 183"/>
          <p:cNvSpPr>
            <a:spLocks noChangeAspect="1"/>
          </p:cNvSpPr>
          <p:nvPr/>
        </p:nvSpPr>
        <p:spPr>
          <a:xfrm>
            <a:off x="6879428" y="4232049"/>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7" name="Rectangle 196"/>
          <p:cNvSpPr>
            <a:spLocks noChangeAspect="1"/>
          </p:cNvSpPr>
          <p:nvPr/>
        </p:nvSpPr>
        <p:spPr>
          <a:xfrm>
            <a:off x="7772116" y="4232049"/>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3" name="Oval 182"/>
          <p:cNvSpPr/>
          <p:nvPr/>
        </p:nvSpPr>
        <p:spPr>
          <a:xfrm>
            <a:off x="5996746" y="3162129"/>
            <a:ext cx="502920" cy="502920"/>
          </a:xfrm>
          <a:prstGeom prst="ellipse">
            <a:avLst/>
          </a:prstGeom>
          <a:ln w="38100">
            <a:solidFill>
              <a:srgbClr val="ED313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78" name="Straight Connector 177"/>
          <p:cNvCxnSpPr>
            <a:stCxn id="188" idx="0"/>
            <a:endCxn id="189" idx="4"/>
          </p:cNvCxnSpPr>
          <p:nvPr/>
        </p:nvCxnSpPr>
        <p:spPr>
          <a:xfrm flipV="1">
            <a:off x="7245188" y="3665049"/>
            <a:ext cx="2315"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8137876" y="3665049"/>
            <a:ext cx="2315" cy="567000"/>
          </a:xfrm>
          <a:prstGeom prst="line">
            <a:avLst/>
          </a:prstGeom>
          <a:ln w="127000" cap="flat">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5" name="Rectangle 154"/>
          <p:cNvSpPr/>
          <p:nvPr/>
        </p:nvSpPr>
        <p:spPr>
          <a:xfrm>
            <a:off x="533400" y="389515"/>
            <a:ext cx="8077200" cy="1585197"/>
          </a:xfrm>
          <a:prstGeom prst="rect">
            <a:avLst/>
          </a:prstGeom>
          <a:gradFill flip="none" rotWithShape="1">
            <a:gsLst>
              <a:gs pos="0">
                <a:schemeClr val="accent1">
                  <a:alpha val="0"/>
                  <a:lumMod val="0"/>
                  <a:lumOff val="100000"/>
                </a:schemeClr>
              </a:gs>
              <a:gs pos="28000">
                <a:schemeClr val="bg1">
                  <a:lumMod val="0"/>
                  <a:lumOff val="100000"/>
                </a:schemeClr>
              </a:gs>
            </a:gsLst>
            <a:lin ang="16200000" scaled="1"/>
            <a:tileRect/>
          </a:gradFill>
          <a:ln w="101600">
            <a:no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Wiring </a:t>
            </a:r>
            <a:r>
              <a:rPr lang="en-US" dirty="0" err="1" smtClean="0"/>
              <a:t>ToRs</a:t>
            </a:r>
            <a:r>
              <a:rPr lang="en-US" dirty="0" smtClean="0"/>
              <a:t> into the Backbone: </a:t>
            </a:r>
            <a:r>
              <a:rPr lang="en-US" sz="3600" dirty="0" smtClean="0"/>
              <a:t>Type 2</a:t>
            </a:r>
            <a:endParaRPr lang="en-US" sz="3600" dirty="0"/>
          </a:p>
        </p:txBody>
      </p:sp>
    </p:spTree>
    <p:extLst>
      <p:ext uri="{BB962C8B-B14F-4D97-AF65-F5344CB8AC3E}">
        <p14:creationId xmlns:p14="http://schemas.microsoft.com/office/powerpoint/2010/main" val="493374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9766" y="2540513"/>
            <a:ext cx="7886700" cy="1325563"/>
          </a:xfrm>
        </p:spPr>
        <p:txBody>
          <a:bodyPr/>
          <a:lstStyle/>
          <a:p>
            <a:pPr algn="ctr"/>
            <a:r>
              <a:rPr lang="en-US" dirty="0" smtClean="0"/>
              <a:t>Evaluation</a:t>
            </a:r>
            <a:endParaRPr lang="en-US" dirty="0"/>
          </a:p>
        </p:txBody>
      </p:sp>
    </p:spTree>
    <p:extLst>
      <p:ext uri="{BB962C8B-B14F-4D97-AF65-F5344CB8AC3E}">
        <p14:creationId xmlns:p14="http://schemas.microsoft.com/office/powerpoint/2010/main" val="550375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Methodology</a:t>
            </a:r>
            <a:endParaRPr lang="en-US" dirty="0"/>
          </a:p>
        </p:txBody>
      </p:sp>
      <p:sp>
        <p:nvSpPr>
          <p:cNvPr id="3" name="Vertical Text Placeholder 2"/>
          <p:cNvSpPr>
            <a:spLocks noGrp="1"/>
          </p:cNvSpPr>
          <p:nvPr>
            <p:ph type="body" orient="vert" idx="1"/>
          </p:nvPr>
        </p:nvSpPr>
        <p:spPr>
          <a:xfrm>
            <a:off x="628650" y="1877786"/>
            <a:ext cx="8210550" cy="4578432"/>
          </a:xfrm>
        </p:spPr>
        <p:txBody>
          <a:bodyPr vert="horz">
            <a:normAutofit/>
          </a:bodyPr>
          <a:lstStyle/>
          <a:p>
            <a:pPr>
              <a:lnSpc>
                <a:spcPct val="150000"/>
              </a:lnSpc>
            </a:pPr>
            <a:r>
              <a:rPr lang="en-US" sz="3200" dirty="0" smtClean="0"/>
              <a:t>Packet-level simulator</a:t>
            </a:r>
          </a:p>
          <a:p>
            <a:pPr>
              <a:lnSpc>
                <a:spcPct val="150000"/>
              </a:lnSpc>
            </a:pPr>
            <a:r>
              <a:rPr lang="en-US" sz="3200" dirty="0" smtClean="0"/>
              <a:t>2 ports per server, 15 servers per rack</a:t>
            </a:r>
          </a:p>
          <a:p>
            <a:pPr>
              <a:lnSpc>
                <a:spcPct val="150000"/>
              </a:lnSpc>
            </a:pPr>
            <a:r>
              <a:rPr lang="en-US" sz="3200" dirty="0" smtClean="0"/>
              <a:t>3 levels of 10 </a:t>
            </a:r>
            <a:r>
              <a:rPr lang="en-US" sz="3200" dirty="0" err="1" smtClean="0"/>
              <a:t>GbE</a:t>
            </a:r>
            <a:r>
              <a:rPr lang="en-US" sz="3200" dirty="0" smtClean="0"/>
              <a:t> switches</a:t>
            </a:r>
          </a:p>
          <a:p>
            <a:pPr>
              <a:lnSpc>
                <a:spcPct val="150000"/>
              </a:lnSpc>
            </a:pPr>
            <a:r>
              <a:rPr lang="en-US" sz="3200" dirty="0" smtClean="0"/>
              <a:t>Validated using a small </a:t>
            </a:r>
            <a:r>
              <a:rPr lang="en-US" sz="3200" dirty="0" err="1" smtClean="0"/>
              <a:t>Cloudlab</a:t>
            </a:r>
            <a:r>
              <a:rPr lang="en-US" sz="3200" dirty="0" smtClean="0"/>
              <a:t> </a:t>
            </a:r>
            <a:r>
              <a:rPr lang="en-US" sz="3200" dirty="0" err="1" smtClean="0"/>
              <a:t>testbed</a:t>
            </a:r>
            <a:endParaRPr lang="en-US" sz="3200" dirty="0" smtClean="0"/>
          </a:p>
        </p:txBody>
      </p:sp>
    </p:spTree>
    <p:extLst>
      <p:ext uri="{BB962C8B-B14F-4D97-AF65-F5344CB8AC3E}">
        <p14:creationId xmlns:p14="http://schemas.microsoft.com/office/powerpoint/2010/main" val="1648983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pPr algn="ctr"/>
            <a:r>
              <a:rPr lang="en-US" dirty="0" smtClean="0"/>
              <a:t>How Does Subways Compare</a:t>
            </a:r>
            <a:br>
              <a:rPr lang="en-US" dirty="0" smtClean="0"/>
            </a:br>
            <a:r>
              <a:rPr lang="en-US" dirty="0" smtClean="0"/>
              <a:t>to Other Upgrade Paths?</a:t>
            </a:r>
            <a:endParaRPr lang="en-US" dirty="0"/>
          </a:p>
        </p:txBody>
      </p:sp>
      <p:graphicFrame>
        <p:nvGraphicFramePr>
          <p:cNvPr id="5" name="Chart 4"/>
          <p:cNvGraphicFramePr/>
          <p:nvPr>
            <p:extLst>
              <p:ext uri="{D42A27DB-BD31-4B8C-83A1-F6EECF244321}">
                <p14:modId xmlns:p14="http://schemas.microsoft.com/office/powerpoint/2010/main" val="1598911638"/>
              </p:ext>
            </p:extLst>
          </p:nvPr>
        </p:nvGraphicFramePr>
        <p:xfrm>
          <a:off x="514912" y="1372888"/>
          <a:ext cx="8221447" cy="4338730"/>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2"/>
          <p:cNvSpPr>
            <a:spLocks noGrp="1"/>
          </p:cNvSpPr>
          <p:nvPr/>
        </p:nvSpPr>
        <p:spPr>
          <a:xfrm>
            <a:off x="461276" y="5711618"/>
            <a:ext cx="8221447" cy="1146382"/>
          </a:xfrm>
          <a:prstGeom prst="rect">
            <a:avLst/>
          </a:prstGeom>
        </p:spPr>
        <p:txBody>
          <a:bodyPr vert="horz" lIns="91440" tIns="45720" rIns="91440" bIns="4572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0" indent="-457200">
              <a:buFont typeface="Arial" charset="0"/>
              <a:buChar char="•"/>
            </a:pPr>
            <a:r>
              <a:rPr lang="en-US" sz="2800" dirty="0" smtClean="0"/>
              <a:t>90 node </a:t>
            </a:r>
            <a:r>
              <a:rPr lang="en-US" sz="2800" dirty="0" err="1" smtClean="0"/>
              <a:t>MapReduce</a:t>
            </a:r>
            <a:r>
              <a:rPr lang="en-US" sz="2800" dirty="0" smtClean="0"/>
              <a:t> shuffle-like workload</a:t>
            </a:r>
          </a:p>
          <a:p>
            <a:pPr marL="457200" indent="-457200">
              <a:buFont typeface="Arial" charset="0"/>
              <a:buChar char="•"/>
            </a:pPr>
            <a:r>
              <a:rPr lang="en-US" sz="2800" dirty="0" smtClean="0"/>
              <a:t>For this workload, </a:t>
            </a:r>
            <a:r>
              <a:rPr lang="en-US" sz="2800" dirty="0" err="1" smtClean="0"/>
              <a:t>superlinear</a:t>
            </a:r>
            <a:r>
              <a:rPr lang="en-US" sz="2800" dirty="0" smtClean="0"/>
              <a:t> speedup</a:t>
            </a:r>
            <a:endParaRPr lang="en-US" sz="2800" dirty="0"/>
          </a:p>
        </p:txBody>
      </p:sp>
    </p:spTree>
    <p:extLst>
      <p:ext uri="{BB962C8B-B14F-4D97-AF65-F5344CB8AC3E}">
        <p14:creationId xmlns:p14="http://schemas.microsoft.com/office/powerpoint/2010/main" val="350713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4" categoryIdx="0" bldStep="category"/>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4" categoryIdx="1"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4" categoryIdx="2"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chart seriesIdx="-4" categoryIdx="3"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chart seriesIdx="-4" categoryIdx="4"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dirty="0" smtClean="0"/>
              <a:t>Other Questions We Address</a:t>
            </a:r>
            <a:endParaRPr lang="en-US" dirty="0"/>
          </a:p>
        </p:txBody>
      </p:sp>
      <p:sp>
        <p:nvSpPr>
          <p:cNvPr id="3" name="Content Placeholder 2"/>
          <p:cNvSpPr>
            <a:spLocks noGrp="1"/>
          </p:cNvSpPr>
          <p:nvPr>
            <p:ph idx="1"/>
          </p:nvPr>
        </p:nvSpPr>
        <p:spPr>
          <a:xfrm>
            <a:off x="628650" y="1436400"/>
            <a:ext cx="7886700" cy="4851400"/>
          </a:xfrm>
        </p:spPr>
        <p:txBody>
          <a:bodyPr>
            <a:normAutofit lnSpcReduction="10000"/>
          </a:bodyPr>
          <a:lstStyle/>
          <a:p>
            <a:pPr>
              <a:lnSpc>
                <a:spcPct val="140000"/>
              </a:lnSpc>
            </a:pPr>
            <a:r>
              <a:rPr lang="en-US" dirty="0" smtClean="0"/>
              <a:t>How sensitive is Subways to job size?</a:t>
            </a:r>
          </a:p>
          <a:p>
            <a:pPr>
              <a:lnSpc>
                <a:spcPct val="140000"/>
              </a:lnSpc>
            </a:pPr>
            <a:r>
              <a:rPr lang="en-US" dirty="0" smtClean="0"/>
              <a:t>How sensitive is it to loop size?</a:t>
            </a:r>
          </a:p>
          <a:p>
            <a:pPr>
              <a:lnSpc>
                <a:spcPct val="140000"/>
              </a:lnSpc>
            </a:pPr>
            <a:r>
              <a:rPr lang="en-US" dirty="0" smtClean="0"/>
              <a:t>Is it better than </a:t>
            </a:r>
            <a:r>
              <a:rPr lang="en-US" dirty="0" err="1" smtClean="0"/>
              <a:t>multihoming</a:t>
            </a:r>
            <a:r>
              <a:rPr lang="en-US" dirty="0" smtClean="0"/>
              <a:t>/MC-LAG?</a:t>
            </a:r>
            <a:endParaRPr lang="en-US" dirty="0"/>
          </a:p>
          <a:p>
            <a:pPr>
              <a:lnSpc>
                <a:spcPct val="140000"/>
              </a:lnSpc>
            </a:pPr>
            <a:r>
              <a:rPr lang="en-US" dirty="0" smtClean="0"/>
              <a:t>How do performance effects scale with port count?</a:t>
            </a:r>
          </a:p>
          <a:p>
            <a:pPr>
              <a:lnSpc>
                <a:spcPct val="140000"/>
              </a:lnSpc>
            </a:pPr>
            <a:r>
              <a:rPr lang="en-US" dirty="0" smtClean="0"/>
              <a:t>Does the degree of oversubscription have an effect on the benefits of Subways?</a:t>
            </a:r>
          </a:p>
          <a:p>
            <a:pPr>
              <a:lnSpc>
                <a:spcPct val="140000"/>
              </a:lnSpc>
            </a:pPr>
            <a:r>
              <a:rPr lang="en-US" dirty="0" smtClean="0"/>
              <a:t>How much CPU overhead does detouring add?</a:t>
            </a:r>
            <a:endParaRPr lang="en-US" dirty="0"/>
          </a:p>
        </p:txBody>
      </p:sp>
    </p:spTree>
    <p:extLst>
      <p:ext uri="{BB962C8B-B14F-4D97-AF65-F5344CB8AC3E}">
        <p14:creationId xmlns:p14="http://schemas.microsoft.com/office/powerpoint/2010/main" val="1124403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4400" b="0" dirty="0" smtClean="0">
                <a:latin typeface="+mj-lt"/>
              </a:rPr>
              <a:t>Subways</a:t>
            </a:r>
            <a:endParaRPr lang="en-US" sz="4400" b="0" dirty="0">
              <a:latin typeface="+mj-lt"/>
            </a:endParaRPr>
          </a:p>
        </p:txBody>
      </p:sp>
      <p:sp>
        <p:nvSpPr>
          <p:cNvPr id="44" name="Text Placeholder 2"/>
          <p:cNvSpPr>
            <a:spLocks noGrp="1"/>
          </p:cNvSpPr>
          <p:nvPr>
            <p:ph idx="1"/>
          </p:nvPr>
        </p:nvSpPr>
        <p:spPr>
          <a:xfrm>
            <a:off x="325919" y="1325564"/>
            <a:ext cx="8818081" cy="4851400"/>
          </a:xfrm>
        </p:spPr>
        <p:txBody>
          <a:bodyPr anchor="t">
            <a:normAutofit/>
          </a:bodyPr>
          <a:lstStyle/>
          <a:p>
            <a:pPr marL="0" indent="0" algn="ctr">
              <a:buNone/>
            </a:pPr>
            <a:r>
              <a:rPr lang="en-US" sz="3600" b="1" dirty="0" smtClean="0"/>
              <a:t>Wire multiple links to overlapping </a:t>
            </a:r>
            <a:r>
              <a:rPr lang="en-US" sz="3600" b="1" dirty="0" err="1" smtClean="0"/>
              <a:t>ToRs</a:t>
            </a:r>
            <a:endParaRPr lang="en-US" sz="3600" b="1" dirty="0" smtClean="0"/>
          </a:p>
          <a:p>
            <a:pPr marL="0" indent="0" algn="ctr">
              <a:buNone/>
            </a:pPr>
            <a:endParaRPr lang="en-US" sz="3600" dirty="0" smtClean="0"/>
          </a:p>
          <a:p>
            <a:pPr>
              <a:lnSpc>
                <a:spcPts val="5020"/>
              </a:lnSpc>
            </a:pPr>
            <a:r>
              <a:rPr lang="en-US" sz="3600" dirty="0" smtClean="0"/>
              <a:t>Enables incremental upgrades</a:t>
            </a:r>
          </a:p>
          <a:p>
            <a:pPr>
              <a:lnSpc>
                <a:spcPts val="5020"/>
              </a:lnSpc>
            </a:pPr>
            <a:r>
              <a:rPr lang="en-US" sz="3600" dirty="0"/>
              <a:t>Short paths to more nodes</a:t>
            </a:r>
          </a:p>
          <a:p>
            <a:pPr>
              <a:lnSpc>
                <a:spcPts val="5020"/>
              </a:lnSpc>
            </a:pPr>
            <a:r>
              <a:rPr lang="en-US" sz="3600" dirty="0" smtClean="0"/>
              <a:t>Better statistical multiplexing</a:t>
            </a:r>
          </a:p>
          <a:p>
            <a:pPr>
              <a:lnSpc>
                <a:spcPts val="5020"/>
              </a:lnSpc>
            </a:pPr>
            <a:r>
              <a:rPr lang="en-US" sz="3600" dirty="0" err="1" smtClean="0"/>
              <a:t>Superlinear</a:t>
            </a:r>
            <a:r>
              <a:rPr lang="en-US" sz="3600" dirty="0" smtClean="0"/>
              <a:t> speedup depending on workload</a:t>
            </a:r>
          </a:p>
        </p:txBody>
      </p:sp>
    </p:spTree>
    <p:extLst>
      <p:ext uri="{BB962C8B-B14F-4D97-AF65-F5344CB8AC3E}">
        <p14:creationId xmlns:p14="http://schemas.microsoft.com/office/powerpoint/2010/main" val="2612873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1"/>
            <a:ext cx="7886700" cy="1038981"/>
          </a:xfrm>
        </p:spPr>
        <p:txBody>
          <a:bodyPr/>
          <a:lstStyle/>
          <a:p>
            <a:r>
              <a:rPr lang="en-US" dirty="0" smtClean="0"/>
              <a:t>Today’s Data Center Networks</a:t>
            </a:r>
            <a:endParaRPr lang="en-US" dirty="0"/>
          </a:p>
        </p:txBody>
      </p:sp>
      <p:sp>
        <p:nvSpPr>
          <p:cNvPr id="58" name="Text Placeholder 3"/>
          <p:cNvSpPr txBox="1">
            <a:spLocks/>
          </p:cNvSpPr>
          <p:nvPr/>
        </p:nvSpPr>
        <p:spPr>
          <a:xfrm>
            <a:off x="166985" y="4931229"/>
            <a:ext cx="8977016" cy="1838377"/>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smtClean="0"/>
              <a:t>Oversubscribed: can send more than the network can handle</a:t>
            </a:r>
          </a:p>
          <a:p>
            <a:pPr lvl="1"/>
            <a:r>
              <a:rPr lang="en-US" dirty="0" smtClean="0">
                <a:sym typeface="Wingdings"/>
              </a:rPr>
              <a:t>Locality within a rack and/or cluster</a:t>
            </a:r>
            <a:endParaRPr lang="en-US" dirty="0"/>
          </a:p>
          <a:p>
            <a:r>
              <a:rPr lang="en-US" dirty="0" smtClean="0"/>
              <a:t>Capacity upgrades are often “rip-and-replace”</a:t>
            </a:r>
            <a:endParaRPr lang="en-US" dirty="0">
              <a:solidFill>
                <a:schemeClr val="tx1">
                  <a:lumMod val="50000"/>
                  <a:lumOff val="50000"/>
                </a:schemeClr>
              </a:solidFill>
            </a:endParaRPr>
          </a:p>
        </p:txBody>
      </p:sp>
      <p:grpSp>
        <p:nvGrpSpPr>
          <p:cNvPr id="8" name="Group 7"/>
          <p:cNvGrpSpPr/>
          <p:nvPr/>
        </p:nvGrpSpPr>
        <p:grpSpPr>
          <a:xfrm>
            <a:off x="166984" y="1016584"/>
            <a:ext cx="8852404" cy="3914645"/>
            <a:chOff x="166984" y="1016584"/>
            <a:chExt cx="8852404" cy="4079854"/>
          </a:xfrm>
        </p:grpSpPr>
        <p:sp>
          <p:nvSpPr>
            <p:cNvPr id="2" name="TextBox 1"/>
            <p:cNvSpPr txBox="1"/>
            <p:nvPr/>
          </p:nvSpPr>
          <p:spPr>
            <a:xfrm>
              <a:off x="6585632" y="3344823"/>
              <a:ext cx="2433756" cy="830997"/>
            </a:xfrm>
            <a:prstGeom prst="rect">
              <a:avLst/>
            </a:prstGeom>
            <a:noFill/>
          </p:spPr>
          <p:txBody>
            <a:bodyPr wrap="square" rtlCol="0">
              <a:spAutoFit/>
            </a:bodyPr>
            <a:lstStyle/>
            <a:p>
              <a:r>
                <a:rPr lang="en-US" sz="2400" dirty="0" smtClean="0"/>
                <a:t>Top-of-Rack (</a:t>
              </a:r>
              <a:r>
                <a:rPr lang="en-US" sz="2400" dirty="0" err="1" smtClean="0"/>
                <a:t>ToR</a:t>
              </a:r>
              <a:r>
                <a:rPr lang="en-US" sz="2400" dirty="0" smtClean="0"/>
                <a:t>)</a:t>
              </a:r>
            </a:p>
            <a:p>
              <a:r>
                <a:rPr lang="en-US" sz="2400" dirty="0" smtClean="0"/>
                <a:t>Switches</a:t>
              </a:r>
              <a:endParaRPr lang="en-US" sz="2400" dirty="0"/>
            </a:p>
          </p:txBody>
        </p:sp>
        <p:sp>
          <p:nvSpPr>
            <p:cNvPr id="67" name="TextBox 66"/>
            <p:cNvSpPr txBox="1"/>
            <p:nvPr/>
          </p:nvSpPr>
          <p:spPr>
            <a:xfrm>
              <a:off x="6585632" y="2134789"/>
              <a:ext cx="1278170" cy="830997"/>
            </a:xfrm>
            <a:prstGeom prst="rect">
              <a:avLst/>
            </a:prstGeom>
            <a:noFill/>
          </p:spPr>
          <p:txBody>
            <a:bodyPr wrap="none" rtlCol="0">
              <a:spAutoFit/>
            </a:bodyPr>
            <a:lstStyle/>
            <a:p>
              <a:r>
                <a:rPr lang="en-US" sz="2400" dirty="0" smtClean="0"/>
                <a:t>Cluster</a:t>
              </a:r>
            </a:p>
            <a:p>
              <a:r>
                <a:rPr lang="en-US" sz="2400" dirty="0" smtClean="0"/>
                <a:t>Switches</a:t>
              </a:r>
              <a:endParaRPr lang="en-US" sz="2400" dirty="0"/>
            </a:p>
          </p:txBody>
        </p:sp>
        <p:sp>
          <p:nvSpPr>
            <p:cNvPr id="42" name="TextBox 41"/>
            <p:cNvSpPr txBox="1"/>
            <p:nvPr/>
          </p:nvSpPr>
          <p:spPr>
            <a:xfrm>
              <a:off x="6585632" y="4370384"/>
              <a:ext cx="2198038" cy="461665"/>
            </a:xfrm>
            <a:prstGeom prst="rect">
              <a:avLst/>
            </a:prstGeom>
            <a:noFill/>
          </p:spPr>
          <p:txBody>
            <a:bodyPr wrap="none" rtlCol="0">
              <a:spAutoFit/>
            </a:bodyPr>
            <a:lstStyle/>
            <a:p>
              <a:r>
                <a:rPr lang="en-US" sz="2400" dirty="0" smtClean="0"/>
                <a:t>Racks of Servers</a:t>
              </a:r>
            </a:p>
          </p:txBody>
        </p:sp>
        <p:cxnSp>
          <p:nvCxnSpPr>
            <p:cNvPr id="37" name="Straight Connector 36"/>
            <p:cNvCxnSpPr>
              <a:stCxn id="7" idx="0"/>
              <a:endCxn id="57" idx="4"/>
            </p:cNvCxnSpPr>
            <p:nvPr/>
          </p:nvCxnSpPr>
          <p:spPr>
            <a:xfrm flipV="1">
              <a:off x="1069371" y="2801748"/>
              <a:ext cx="997124"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52" idx="0"/>
              <a:endCxn id="56" idx="4"/>
            </p:cNvCxnSpPr>
            <p:nvPr/>
          </p:nvCxnSpPr>
          <p:spPr>
            <a:xfrm flipH="1" flipV="1">
              <a:off x="1474367" y="2801748"/>
              <a:ext cx="591300"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 idx="0"/>
              <a:endCxn id="56" idx="4"/>
            </p:cNvCxnSpPr>
            <p:nvPr/>
          </p:nvCxnSpPr>
          <p:spPr>
            <a:xfrm flipV="1">
              <a:off x="1069371" y="2801748"/>
              <a:ext cx="404996"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52" idx="0"/>
              <a:endCxn id="57" idx="4"/>
            </p:cNvCxnSpPr>
            <p:nvPr/>
          </p:nvCxnSpPr>
          <p:spPr>
            <a:xfrm flipV="1">
              <a:off x="2065667" y="2801748"/>
              <a:ext cx="828"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54" idx="0"/>
              <a:endCxn id="61" idx="4"/>
            </p:cNvCxnSpPr>
            <p:nvPr/>
          </p:nvCxnSpPr>
          <p:spPr>
            <a:xfrm flipV="1">
              <a:off x="5071816" y="2801748"/>
              <a:ext cx="608923"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54" idx="0"/>
              <a:endCxn id="60" idx="4"/>
            </p:cNvCxnSpPr>
            <p:nvPr/>
          </p:nvCxnSpPr>
          <p:spPr>
            <a:xfrm flipH="1" flipV="1">
              <a:off x="5070531" y="2801748"/>
              <a:ext cx="1285"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55" idx="0"/>
              <a:endCxn id="60" idx="4"/>
            </p:cNvCxnSpPr>
            <p:nvPr/>
          </p:nvCxnSpPr>
          <p:spPr>
            <a:xfrm flipH="1" flipV="1">
              <a:off x="5070531" y="2801748"/>
              <a:ext cx="1029689"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55" idx="0"/>
              <a:endCxn id="61" idx="4"/>
            </p:cNvCxnSpPr>
            <p:nvPr/>
          </p:nvCxnSpPr>
          <p:spPr>
            <a:xfrm flipH="1" flipV="1">
              <a:off x="5680739" y="2801748"/>
              <a:ext cx="419481"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60" idx="1"/>
              <a:endCxn id="217" idx="4"/>
            </p:cNvCxnSpPr>
            <p:nvPr/>
          </p:nvCxnSpPr>
          <p:spPr>
            <a:xfrm flipH="1" flipV="1">
              <a:off x="3247844" y="1677109"/>
              <a:ext cx="1644878"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61" idx="1"/>
              <a:endCxn id="217" idx="4"/>
            </p:cNvCxnSpPr>
            <p:nvPr/>
          </p:nvCxnSpPr>
          <p:spPr>
            <a:xfrm flipH="1" flipV="1">
              <a:off x="3247844" y="1677109"/>
              <a:ext cx="2255086"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56" idx="7"/>
              <a:endCxn id="217" idx="4"/>
            </p:cNvCxnSpPr>
            <p:nvPr/>
          </p:nvCxnSpPr>
          <p:spPr>
            <a:xfrm flipV="1">
              <a:off x="1652176" y="1677109"/>
              <a:ext cx="1595668"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57" idx="7"/>
              <a:endCxn id="217" idx="4"/>
            </p:cNvCxnSpPr>
            <p:nvPr/>
          </p:nvCxnSpPr>
          <p:spPr>
            <a:xfrm flipV="1">
              <a:off x="2244304" y="1677109"/>
              <a:ext cx="1003540"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 name="Rectangle 3"/>
            <p:cNvSpPr>
              <a:spLocks noChangeAspect="1"/>
            </p:cNvSpPr>
            <p:nvPr/>
          </p:nvSpPr>
          <p:spPr>
            <a:xfrm>
              <a:off x="703611" y="4235457"/>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Rectangle 44"/>
            <p:cNvSpPr>
              <a:spLocks noChangeAspect="1"/>
            </p:cNvSpPr>
            <p:nvPr/>
          </p:nvSpPr>
          <p:spPr>
            <a:xfrm>
              <a:off x="1697592" y="4235457"/>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817911" y="3508862"/>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Oval 51"/>
            <p:cNvSpPr/>
            <p:nvPr/>
          </p:nvSpPr>
          <p:spPr>
            <a:xfrm>
              <a:off x="1814207" y="3508862"/>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 name="Straight Connector 9"/>
            <p:cNvCxnSpPr>
              <a:stCxn id="4" idx="0"/>
              <a:endCxn id="7" idx="4"/>
            </p:cNvCxnSpPr>
            <p:nvPr/>
          </p:nvCxnSpPr>
          <p:spPr>
            <a:xfrm flipV="1">
              <a:off x="1069371" y="4011782"/>
              <a:ext cx="0" cy="223675"/>
            </a:xfrm>
            <a:prstGeom prst="line">
              <a:avLst/>
            </a:prstGeom>
            <a:ln w="254000" cap="flat">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5" idx="0"/>
              <a:endCxn id="52" idx="4"/>
            </p:cNvCxnSpPr>
            <p:nvPr/>
          </p:nvCxnSpPr>
          <p:spPr>
            <a:xfrm flipV="1">
              <a:off x="2063352" y="4011782"/>
              <a:ext cx="2315" cy="223675"/>
            </a:xfrm>
            <a:prstGeom prst="line">
              <a:avLst/>
            </a:prstGeom>
            <a:ln w="254000" cap="flat">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Rectangle 148"/>
            <p:cNvSpPr>
              <a:spLocks noChangeAspect="1"/>
            </p:cNvSpPr>
            <p:nvPr/>
          </p:nvSpPr>
          <p:spPr>
            <a:xfrm>
              <a:off x="2696889" y="4235457"/>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0" name="Oval 149"/>
            <p:cNvSpPr/>
            <p:nvPr/>
          </p:nvSpPr>
          <p:spPr>
            <a:xfrm>
              <a:off x="2813504" y="3508862"/>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51" name="Straight Connector 150"/>
            <p:cNvCxnSpPr/>
            <p:nvPr/>
          </p:nvCxnSpPr>
          <p:spPr>
            <a:xfrm flipV="1">
              <a:off x="3062649" y="4011782"/>
              <a:ext cx="2315" cy="223675"/>
            </a:xfrm>
            <a:prstGeom prst="line">
              <a:avLst/>
            </a:prstGeom>
            <a:ln w="254000" cap="flat">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37" name="Group 236"/>
            <p:cNvGrpSpPr/>
            <p:nvPr/>
          </p:nvGrpSpPr>
          <p:grpSpPr>
            <a:xfrm>
              <a:off x="3698501" y="3508862"/>
              <a:ext cx="2767479" cy="1453896"/>
              <a:chOff x="3698501" y="3508862"/>
              <a:chExt cx="2767479" cy="1458115"/>
            </a:xfrm>
          </p:grpSpPr>
          <p:sp>
            <p:nvSpPr>
              <p:cNvPr id="48" name="Rectangle 47"/>
              <p:cNvSpPr>
                <a:spLocks noChangeAspect="1"/>
              </p:cNvSpPr>
              <p:nvPr/>
            </p:nvSpPr>
            <p:spPr>
              <a:xfrm>
                <a:off x="4706056" y="4235457"/>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Rectangle 50"/>
              <p:cNvSpPr>
                <a:spLocks noChangeAspect="1"/>
              </p:cNvSpPr>
              <p:nvPr/>
            </p:nvSpPr>
            <p:spPr>
              <a:xfrm>
                <a:off x="5734460" y="4235457"/>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4" name="Oval 53"/>
              <p:cNvSpPr/>
              <p:nvPr/>
            </p:nvSpPr>
            <p:spPr>
              <a:xfrm>
                <a:off x="4820356" y="3508862"/>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Oval 54"/>
              <p:cNvSpPr/>
              <p:nvPr/>
            </p:nvSpPr>
            <p:spPr>
              <a:xfrm>
                <a:off x="5848760" y="3508862"/>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4" name="Straight Connector 63"/>
              <p:cNvCxnSpPr>
                <a:stCxn id="48" idx="0"/>
                <a:endCxn id="54" idx="4"/>
              </p:cNvCxnSpPr>
              <p:nvPr/>
            </p:nvCxnSpPr>
            <p:spPr>
              <a:xfrm flipV="1">
                <a:off x="5071816" y="4011782"/>
                <a:ext cx="0" cy="223675"/>
              </a:xfrm>
              <a:prstGeom prst="line">
                <a:avLst/>
              </a:prstGeom>
              <a:ln w="254000" cap="flat">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1" idx="0"/>
                <a:endCxn id="55" idx="4"/>
              </p:cNvCxnSpPr>
              <p:nvPr/>
            </p:nvCxnSpPr>
            <p:spPr>
              <a:xfrm flipV="1">
                <a:off x="6100220" y="4011782"/>
                <a:ext cx="0" cy="223675"/>
              </a:xfrm>
              <a:prstGeom prst="line">
                <a:avLst/>
              </a:prstGeom>
              <a:ln w="254000" cap="flat">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8" name="Rectangle 157"/>
              <p:cNvSpPr>
                <a:spLocks noChangeAspect="1"/>
              </p:cNvSpPr>
              <p:nvPr/>
            </p:nvSpPr>
            <p:spPr>
              <a:xfrm>
                <a:off x="3698501" y="4235457"/>
                <a:ext cx="731520" cy="73152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9" name="Oval 158"/>
              <p:cNvSpPr/>
              <p:nvPr/>
            </p:nvSpPr>
            <p:spPr>
              <a:xfrm>
                <a:off x="3815116" y="3508862"/>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60" name="Straight Connector 159"/>
              <p:cNvCxnSpPr/>
              <p:nvPr/>
            </p:nvCxnSpPr>
            <p:spPr>
              <a:xfrm flipV="1">
                <a:off x="4064261" y="4011782"/>
                <a:ext cx="2315" cy="223675"/>
              </a:xfrm>
              <a:prstGeom prst="line">
                <a:avLst/>
              </a:prstGeom>
              <a:ln w="254000" cap="flat">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p:nvGrpSpPr>
          <p:grpSpPr>
            <a:xfrm>
              <a:off x="1222907" y="2298828"/>
              <a:ext cx="1680889" cy="502920"/>
              <a:chOff x="1104071" y="2298828"/>
              <a:chExt cx="1680889" cy="502920"/>
            </a:xfrm>
          </p:grpSpPr>
          <p:sp>
            <p:nvSpPr>
              <p:cNvPr id="56" name="Oval 55"/>
              <p:cNvSpPr/>
              <p:nvPr/>
            </p:nvSpPr>
            <p:spPr>
              <a:xfrm>
                <a:off x="1104071" y="2298828"/>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Oval 56"/>
              <p:cNvSpPr/>
              <p:nvPr/>
            </p:nvSpPr>
            <p:spPr>
              <a:xfrm>
                <a:off x="1696199" y="2298828"/>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9" name="Oval 168"/>
              <p:cNvSpPr/>
              <p:nvPr/>
            </p:nvSpPr>
            <p:spPr>
              <a:xfrm>
                <a:off x="2282040" y="2298828"/>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0" name="Group 239"/>
            <p:cNvGrpSpPr/>
            <p:nvPr/>
          </p:nvGrpSpPr>
          <p:grpSpPr>
            <a:xfrm>
              <a:off x="4211432" y="2298828"/>
              <a:ext cx="1720767" cy="502920"/>
              <a:chOff x="4346203" y="2298828"/>
              <a:chExt cx="1720767" cy="502920"/>
            </a:xfrm>
          </p:grpSpPr>
          <p:sp>
            <p:nvSpPr>
              <p:cNvPr id="60" name="Oval 59"/>
              <p:cNvSpPr/>
              <p:nvPr/>
            </p:nvSpPr>
            <p:spPr>
              <a:xfrm>
                <a:off x="4953842" y="2298828"/>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Oval 60"/>
              <p:cNvSpPr/>
              <p:nvPr/>
            </p:nvSpPr>
            <p:spPr>
              <a:xfrm>
                <a:off x="5564050" y="2298828"/>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9" name="Oval 178"/>
              <p:cNvSpPr/>
              <p:nvPr/>
            </p:nvSpPr>
            <p:spPr>
              <a:xfrm>
                <a:off x="4346203" y="2298828"/>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86" name="Straight Connector 185"/>
            <p:cNvCxnSpPr>
              <a:stCxn id="150" idx="0"/>
              <a:endCxn id="169" idx="4"/>
            </p:cNvCxnSpPr>
            <p:nvPr/>
          </p:nvCxnSpPr>
          <p:spPr>
            <a:xfrm flipH="1" flipV="1">
              <a:off x="2652336" y="2801748"/>
              <a:ext cx="412628"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150" idx="0"/>
              <a:endCxn id="57" idx="4"/>
            </p:cNvCxnSpPr>
            <p:nvPr/>
          </p:nvCxnSpPr>
          <p:spPr>
            <a:xfrm flipH="1" flipV="1">
              <a:off x="2066495" y="2801748"/>
              <a:ext cx="998469"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50" idx="0"/>
              <a:endCxn id="56" idx="4"/>
            </p:cNvCxnSpPr>
            <p:nvPr/>
          </p:nvCxnSpPr>
          <p:spPr>
            <a:xfrm flipH="1" flipV="1">
              <a:off x="1474367" y="2801748"/>
              <a:ext cx="1590597"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52" idx="0"/>
              <a:endCxn id="169" idx="4"/>
            </p:cNvCxnSpPr>
            <p:nvPr/>
          </p:nvCxnSpPr>
          <p:spPr>
            <a:xfrm flipV="1">
              <a:off x="2065667" y="2801748"/>
              <a:ext cx="586669"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stCxn id="7" idx="0"/>
              <a:endCxn id="169" idx="4"/>
            </p:cNvCxnSpPr>
            <p:nvPr/>
          </p:nvCxnSpPr>
          <p:spPr>
            <a:xfrm flipV="1">
              <a:off x="1069371" y="2801748"/>
              <a:ext cx="1582965"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stCxn id="159" idx="0"/>
              <a:endCxn id="179" idx="4"/>
            </p:cNvCxnSpPr>
            <p:nvPr/>
          </p:nvCxnSpPr>
          <p:spPr>
            <a:xfrm flipV="1">
              <a:off x="4066576" y="2801748"/>
              <a:ext cx="396316"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54" idx="0"/>
              <a:endCxn id="179" idx="4"/>
            </p:cNvCxnSpPr>
            <p:nvPr/>
          </p:nvCxnSpPr>
          <p:spPr>
            <a:xfrm flipH="1" flipV="1">
              <a:off x="4462892" y="2801748"/>
              <a:ext cx="608924"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55" idx="0"/>
              <a:endCxn id="179" idx="4"/>
            </p:cNvCxnSpPr>
            <p:nvPr/>
          </p:nvCxnSpPr>
          <p:spPr>
            <a:xfrm flipH="1" flipV="1">
              <a:off x="4462892" y="2801748"/>
              <a:ext cx="1637328"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159" idx="0"/>
              <a:endCxn id="60" idx="4"/>
            </p:cNvCxnSpPr>
            <p:nvPr/>
          </p:nvCxnSpPr>
          <p:spPr>
            <a:xfrm flipV="1">
              <a:off x="4066576" y="2801748"/>
              <a:ext cx="1003955"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stCxn id="159" idx="0"/>
              <a:endCxn id="61" idx="4"/>
            </p:cNvCxnSpPr>
            <p:nvPr/>
          </p:nvCxnSpPr>
          <p:spPr>
            <a:xfrm flipV="1">
              <a:off x="4066576" y="2801748"/>
              <a:ext cx="1614163" cy="707114"/>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17" name="Oval 216"/>
            <p:cNvSpPr/>
            <p:nvPr/>
          </p:nvSpPr>
          <p:spPr>
            <a:xfrm>
              <a:off x="2996384" y="1174189"/>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8" name="Oval 217"/>
            <p:cNvSpPr/>
            <p:nvPr/>
          </p:nvSpPr>
          <p:spPr>
            <a:xfrm>
              <a:off x="3606592" y="1174189"/>
              <a:ext cx="502920" cy="502920"/>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23" name="Straight Connector 222"/>
            <p:cNvCxnSpPr>
              <a:stCxn id="60" idx="1"/>
              <a:endCxn id="218" idx="4"/>
            </p:cNvCxnSpPr>
            <p:nvPr/>
          </p:nvCxnSpPr>
          <p:spPr>
            <a:xfrm flipH="1" flipV="1">
              <a:off x="3858052" y="1677109"/>
              <a:ext cx="1034670"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a:stCxn id="61" idx="1"/>
              <a:endCxn id="218" idx="4"/>
            </p:cNvCxnSpPr>
            <p:nvPr/>
          </p:nvCxnSpPr>
          <p:spPr>
            <a:xfrm flipH="1" flipV="1">
              <a:off x="3858052" y="1677109"/>
              <a:ext cx="1644878"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a:stCxn id="56" idx="7"/>
              <a:endCxn id="218" idx="4"/>
            </p:cNvCxnSpPr>
            <p:nvPr/>
          </p:nvCxnSpPr>
          <p:spPr>
            <a:xfrm flipV="1">
              <a:off x="1652176" y="1677109"/>
              <a:ext cx="2205876"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57" idx="7"/>
              <a:endCxn id="218" idx="4"/>
            </p:cNvCxnSpPr>
            <p:nvPr/>
          </p:nvCxnSpPr>
          <p:spPr>
            <a:xfrm flipV="1">
              <a:off x="2244304" y="1677109"/>
              <a:ext cx="1613748" cy="695370"/>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stCxn id="179" idx="0"/>
              <a:endCxn id="217" idx="4"/>
            </p:cNvCxnSpPr>
            <p:nvPr/>
          </p:nvCxnSpPr>
          <p:spPr>
            <a:xfrm flipH="1" flipV="1">
              <a:off x="3247844" y="1677109"/>
              <a:ext cx="1215048" cy="621719"/>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a:stCxn id="179" idx="0"/>
              <a:endCxn id="218" idx="4"/>
            </p:cNvCxnSpPr>
            <p:nvPr/>
          </p:nvCxnSpPr>
          <p:spPr>
            <a:xfrm flipH="1" flipV="1">
              <a:off x="3858052" y="1677109"/>
              <a:ext cx="604840" cy="621719"/>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169" idx="0"/>
              <a:endCxn id="217" idx="4"/>
            </p:cNvCxnSpPr>
            <p:nvPr/>
          </p:nvCxnSpPr>
          <p:spPr>
            <a:xfrm flipV="1">
              <a:off x="2652336" y="1677109"/>
              <a:ext cx="595508" cy="621719"/>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169" idx="0"/>
              <a:endCxn id="218" idx="4"/>
            </p:cNvCxnSpPr>
            <p:nvPr/>
          </p:nvCxnSpPr>
          <p:spPr>
            <a:xfrm flipV="1">
              <a:off x="2652336" y="1677109"/>
              <a:ext cx="1205716" cy="621719"/>
            </a:xfrm>
            <a:prstGeom prst="line">
              <a:avLst/>
            </a:prstGeom>
            <a:ln w="381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5255" y="2146999"/>
              <a:ext cx="3011534" cy="2949439"/>
            </a:xfrm>
            <a:prstGeom prst="rect">
              <a:avLst/>
            </a:prstGeom>
            <a:noFill/>
            <a:ln w="3810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p:cNvSpPr txBox="1"/>
            <p:nvPr/>
          </p:nvSpPr>
          <p:spPr>
            <a:xfrm rot="16200000">
              <a:off x="-131302" y="3390886"/>
              <a:ext cx="1058238" cy="461665"/>
            </a:xfrm>
            <a:prstGeom prst="rect">
              <a:avLst/>
            </a:prstGeom>
            <a:noFill/>
          </p:spPr>
          <p:txBody>
            <a:bodyPr wrap="none" rtlCol="0">
              <a:spAutoFit/>
            </a:bodyPr>
            <a:lstStyle/>
            <a:p>
              <a:r>
                <a:rPr lang="en-US" sz="2400" dirty="0" smtClean="0"/>
                <a:t>Cluster</a:t>
              </a:r>
            </a:p>
          </p:txBody>
        </p:sp>
        <p:sp>
          <p:nvSpPr>
            <p:cNvPr id="69" name="TextBox 68"/>
            <p:cNvSpPr txBox="1"/>
            <p:nvPr/>
          </p:nvSpPr>
          <p:spPr>
            <a:xfrm>
              <a:off x="6585632" y="1016584"/>
              <a:ext cx="1278170" cy="830997"/>
            </a:xfrm>
            <a:prstGeom prst="rect">
              <a:avLst/>
            </a:prstGeom>
            <a:noFill/>
          </p:spPr>
          <p:txBody>
            <a:bodyPr wrap="none" rtlCol="0">
              <a:spAutoFit/>
            </a:bodyPr>
            <a:lstStyle/>
            <a:p>
              <a:r>
                <a:rPr lang="en-US" sz="2400" dirty="0" smtClean="0"/>
                <a:t>Fabric</a:t>
              </a:r>
            </a:p>
            <a:p>
              <a:r>
                <a:rPr lang="en-US" sz="2400" dirty="0" smtClean="0"/>
                <a:t>Switches</a:t>
              </a:r>
              <a:endParaRPr lang="en-US" sz="2400" dirty="0"/>
            </a:p>
          </p:txBody>
        </p:sp>
      </p:grpSp>
    </p:spTree>
    <p:custDataLst>
      <p:tags r:id="rId1"/>
    </p:custDataLst>
    <p:extLst>
      <p:ext uri="{BB962C8B-B14F-4D97-AF65-F5344CB8AC3E}">
        <p14:creationId xmlns:p14="http://schemas.microsoft.com/office/powerpoint/2010/main" val="1935857631"/>
      </p:ext>
    </p:extLst>
  </p:cSld>
  <p:clrMapOvr>
    <a:masterClrMapping/>
  </p:clrMapOvr>
  <mc:AlternateContent xmlns:mc="http://schemas.openxmlformats.org/markup-compatibility/2006" xmlns:p14="http://schemas.microsoft.com/office/powerpoint/2010/main">
    <mc:Choice Requires="p14">
      <p:transition spd="slow" p14:dur="2000" advTm="161619"/>
    </mc:Choice>
    <mc:Fallback xmlns="">
      <p:transition spd="slow" advTm="16161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1" y="1325563"/>
            <a:ext cx="9144000" cy="418897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p>
          <a:p>
            <a:pPr marL="0" indent="0" algn="ctr">
              <a:buNone/>
            </a:pPr>
            <a:r>
              <a:rPr lang="en-US" sz="3600" dirty="0" smtClean="0"/>
              <a:t>Could we upgrade by augmenting servers </a:t>
            </a:r>
          </a:p>
          <a:p>
            <a:pPr marL="0" indent="0" algn="ctr">
              <a:buNone/>
            </a:pPr>
            <a:r>
              <a:rPr lang="en-US" sz="3600" dirty="0" smtClean="0"/>
              <a:t>with multiple links?</a:t>
            </a:r>
          </a:p>
        </p:txBody>
      </p:sp>
    </p:spTree>
    <p:extLst>
      <p:ext uri="{BB962C8B-B14F-4D97-AF65-F5344CB8AC3E}">
        <p14:creationId xmlns:p14="http://schemas.microsoft.com/office/powerpoint/2010/main" val="725836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flipV="1">
            <a:off x="5377662" y="2603031"/>
            <a:ext cx="0" cy="720002"/>
          </a:xfrm>
          <a:prstGeom prst="line">
            <a:avLst/>
          </a:prstGeom>
          <a:ln w="254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20562" y="2603031"/>
            <a:ext cx="0" cy="720002"/>
          </a:xfrm>
          <a:prstGeom prst="line">
            <a:avLst/>
          </a:prstGeom>
          <a:ln w="254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681568" y="2599801"/>
            <a:ext cx="0" cy="720002"/>
          </a:xfrm>
          <a:prstGeom prst="line">
            <a:avLst/>
          </a:prstGeom>
          <a:ln w="254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024468" y="2599801"/>
            <a:ext cx="0" cy="720002"/>
          </a:xfrm>
          <a:prstGeom prst="line">
            <a:avLst/>
          </a:prstGeom>
          <a:ln w="254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Strawman</a:t>
            </a:r>
            <a:r>
              <a:rPr lang="en-US" dirty="0" smtClean="0"/>
              <a:t>: </a:t>
            </a:r>
            <a:r>
              <a:rPr lang="en-US" dirty="0" err="1" smtClean="0"/>
              <a:t>Trunking</a:t>
            </a:r>
            <a:endParaRPr lang="en-US" dirty="0"/>
          </a:p>
        </p:txBody>
      </p:sp>
      <p:sp>
        <p:nvSpPr>
          <p:cNvPr id="46" name="Rectangle 45"/>
          <p:cNvSpPr>
            <a:spLocks/>
          </p:cNvSpPr>
          <p:nvPr/>
        </p:nvSpPr>
        <p:spPr>
          <a:xfrm>
            <a:off x="2304378" y="3183802"/>
            <a:ext cx="109728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Oval 46"/>
          <p:cNvSpPr/>
          <p:nvPr/>
        </p:nvSpPr>
        <p:spPr>
          <a:xfrm>
            <a:off x="2413305" y="1905953"/>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p:cNvSpPr>
            <a:spLocks/>
          </p:cNvSpPr>
          <p:nvPr/>
        </p:nvSpPr>
        <p:spPr>
          <a:xfrm>
            <a:off x="5000472" y="3183802"/>
            <a:ext cx="109728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Oval 59"/>
          <p:cNvSpPr/>
          <p:nvPr/>
        </p:nvSpPr>
        <p:spPr>
          <a:xfrm>
            <a:off x="5109399" y="1906966"/>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 Placeholder 2"/>
          <p:cNvSpPr txBox="1">
            <a:spLocks/>
          </p:cNvSpPr>
          <p:nvPr/>
        </p:nvSpPr>
        <p:spPr>
          <a:xfrm>
            <a:off x="228600" y="4585644"/>
            <a:ext cx="8256493" cy="20894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Add a parallel connection</a:t>
            </a:r>
          </a:p>
          <a:p>
            <a:r>
              <a:rPr lang="en-US" sz="3200" dirty="0" smtClean="0">
                <a:solidFill>
                  <a:schemeClr val="bg1"/>
                </a:solidFill>
              </a:rPr>
              <a:t>Requires rewiring of existing links</a:t>
            </a:r>
            <a:endParaRPr lang="en-US" dirty="0" smtClean="0">
              <a:solidFill>
                <a:schemeClr val="bg1"/>
              </a:solidFill>
            </a:endParaRPr>
          </a:p>
        </p:txBody>
      </p:sp>
    </p:spTree>
    <p:extLst>
      <p:ext uri="{BB962C8B-B14F-4D97-AF65-F5344CB8AC3E}">
        <p14:creationId xmlns:p14="http://schemas.microsoft.com/office/powerpoint/2010/main" val="498602153"/>
      </p:ext>
    </p:extLst>
  </p:cSld>
  <p:clrMapOvr>
    <a:masterClrMapping/>
  </p:clrMapOvr>
  <mc:AlternateContent xmlns:mc="http://schemas.openxmlformats.org/markup-compatibility/2006" xmlns:p14="http://schemas.microsoft.com/office/powerpoint/2010/main">
    <mc:Choice Requires="p14">
      <p:transition spd="slow" p14:dur="2000" advTm="12424"/>
    </mc:Choice>
    <mc:Fallback xmlns="">
      <p:transition spd="slow" advTm="124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flipV="1">
            <a:off x="6989675" y="2599801"/>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786060" y="2599801"/>
            <a:ext cx="0" cy="720002"/>
          </a:xfrm>
          <a:prstGeom prst="line">
            <a:avLst/>
          </a:prstGeom>
          <a:ln w="127000">
            <a:solidFill>
              <a:srgbClr val="C000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09605" y="2603031"/>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105990" y="2603031"/>
            <a:ext cx="0" cy="720002"/>
          </a:xfrm>
          <a:prstGeom prst="line">
            <a:avLst/>
          </a:prstGeom>
          <a:ln w="127000">
            <a:solidFill>
              <a:srgbClr val="C000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377662" y="2603031"/>
            <a:ext cx="0" cy="720002"/>
          </a:xfrm>
          <a:prstGeom prst="line">
            <a:avLst/>
          </a:prstGeom>
          <a:ln w="254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652510" y="2599801"/>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448895" y="2599801"/>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title="Orig left link"/>
          <p:cNvCxnSpPr/>
          <p:nvPr/>
        </p:nvCxnSpPr>
        <p:spPr>
          <a:xfrm flipV="1">
            <a:off x="2681568" y="2599801"/>
            <a:ext cx="0" cy="720002"/>
          </a:xfrm>
          <a:prstGeom prst="line">
            <a:avLst/>
          </a:prstGeom>
          <a:ln w="254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949832" y="2599801"/>
            <a:ext cx="0" cy="720002"/>
          </a:xfrm>
          <a:prstGeom prst="line">
            <a:avLst/>
          </a:prstGeom>
          <a:ln w="127000">
            <a:solidFill>
              <a:srgbClr val="FF92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746217" y="2599801"/>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6" name="Rectangle 45"/>
          <p:cNvSpPr>
            <a:spLocks/>
          </p:cNvSpPr>
          <p:nvPr/>
        </p:nvSpPr>
        <p:spPr>
          <a:xfrm>
            <a:off x="2304378" y="3183802"/>
            <a:ext cx="109728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p:cNvSpPr>
            <a:spLocks/>
          </p:cNvSpPr>
          <p:nvPr/>
        </p:nvSpPr>
        <p:spPr>
          <a:xfrm>
            <a:off x="5000472" y="3183802"/>
            <a:ext cx="109728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a:spLocks/>
          </p:cNvSpPr>
          <p:nvPr/>
        </p:nvSpPr>
        <p:spPr>
          <a:xfrm>
            <a:off x="2853018" y="3183802"/>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a:spLocks/>
          </p:cNvSpPr>
          <p:nvPr/>
        </p:nvSpPr>
        <p:spPr>
          <a:xfrm>
            <a:off x="2304378" y="3183802"/>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a:spLocks/>
          </p:cNvSpPr>
          <p:nvPr/>
        </p:nvSpPr>
        <p:spPr>
          <a:xfrm>
            <a:off x="5550703" y="3183802"/>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p:cNvSpPr>
            <a:spLocks/>
          </p:cNvSpPr>
          <p:nvPr/>
        </p:nvSpPr>
        <p:spPr>
          <a:xfrm>
            <a:off x="5000472" y="3183802"/>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Strawman</a:t>
            </a:r>
            <a:r>
              <a:rPr lang="en-US" dirty="0" smtClean="0"/>
              <a:t>: </a:t>
            </a:r>
            <a:r>
              <a:rPr lang="en-US" dirty="0" err="1" smtClean="0"/>
              <a:t>Trunking</a:t>
            </a:r>
            <a:endParaRPr lang="en-US" dirty="0"/>
          </a:p>
        </p:txBody>
      </p:sp>
      <p:sp>
        <p:nvSpPr>
          <p:cNvPr id="20" name="Text Placeholder 2"/>
          <p:cNvSpPr>
            <a:spLocks noGrp="1"/>
          </p:cNvSpPr>
          <p:nvPr>
            <p:ph idx="1"/>
          </p:nvPr>
        </p:nvSpPr>
        <p:spPr>
          <a:xfrm>
            <a:off x="228600" y="4585644"/>
            <a:ext cx="8256493" cy="2089475"/>
          </a:xfrm>
        </p:spPr>
        <p:txBody>
          <a:bodyPr anchor="ctr">
            <a:noAutofit/>
          </a:bodyPr>
          <a:lstStyle/>
          <a:p>
            <a:r>
              <a:rPr lang="en-US" sz="3200" dirty="0" smtClean="0"/>
              <a:t>Add a parallel connection</a:t>
            </a:r>
          </a:p>
          <a:p>
            <a:r>
              <a:rPr lang="en-US" sz="3200" dirty="0" smtClean="0"/>
              <a:t>Requires rewiring of existing links</a:t>
            </a:r>
            <a:endParaRPr lang="en-US" dirty="0" smtClean="0"/>
          </a:p>
        </p:txBody>
      </p:sp>
      <p:sp>
        <p:nvSpPr>
          <p:cNvPr id="47" name="Oval 46"/>
          <p:cNvSpPr/>
          <p:nvPr/>
        </p:nvSpPr>
        <p:spPr>
          <a:xfrm>
            <a:off x="2413305" y="1905953"/>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Oval 59"/>
          <p:cNvSpPr/>
          <p:nvPr/>
        </p:nvSpPr>
        <p:spPr>
          <a:xfrm>
            <a:off x="5109399" y="1906966"/>
            <a:ext cx="879427" cy="880259"/>
          </a:xfrm>
          <a:prstGeom prst="ellipse">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3768285" y="1905953"/>
            <a:ext cx="879427" cy="880259"/>
          </a:xfrm>
          <a:prstGeom prst="ellipse">
            <a:avLst/>
          </a:prstGeom>
          <a:ln w="381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p:cNvSpPr/>
          <p:nvPr/>
        </p:nvSpPr>
        <p:spPr>
          <a:xfrm>
            <a:off x="6450513" y="1905953"/>
            <a:ext cx="879427" cy="880259"/>
          </a:xfrm>
          <a:prstGeom prst="ellipse">
            <a:avLst/>
          </a:prstGeom>
          <a:ln w="38100">
            <a:solidFill>
              <a:srgbClr val="FF9200"/>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77451515"/>
      </p:ext>
    </p:extLst>
  </p:cSld>
  <p:clrMapOvr>
    <a:masterClrMapping/>
  </p:clrMapOvr>
  <mc:AlternateContent xmlns:mc="http://schemas.openxmlformats.org/markup-compatibility/2006" xmlns:p14="http://schemas.microsoft.com/office/powerpoint/2010/main">
    <mc:Choice Requires="p14">
      <p:transition spd="slow" p14:dur="2000" advTm="12424"/>
    </mc:Choice>
    <mc:Fallback xmlns="">
      <p:transition spd="slow" advTm="124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0.00017 3.7037E-6 L 0.11701 0.00046 " pathEditMode="relative" rAng="0" ptsTypes="AA">
                                      <p:cBhvr>
                                        <p:cTn id="26" dur="2000" fill="hold"/>
                                        <p:tgtEl>
                                          <p:spTgt spid="17"/>
                                        </p:tgtEl>
                                        <p:attrNameLst>
                                          <p:attrName>ppt_x</p:attrName>
                                          <p:attrName>ppt_y</p:attrName>
                                        </p:attrNameLst>
                                      </p:cBhvr>
                                      <p:rCtr x="5851" y="23"/>
                                    </p:animMotion>
                                  </p:childTnLst>
                                </p:cTn>
                              </p:par>
                              <p:par>
                                <p:cTn id="27" presetID="42" presetClass="path" presetSubtype="0" accel="50000" decel="50000" fill="hold" grpId="1" nodeType="withEffect">
                                  <p:stCondLst>
                                    <p:cond delay="0"/>
                                  </p:stCondLst>
                                  <p:childTnLst>
                                    <p:animMotion origin="layout" path="M 2.77778E-7 3.7037E-6 L 0.03003 0.00023 " pathEditMode="relative" rAng="0" ptsTypes="AA">
                                      <p:cBhvr>
                                        <p:cTn id="28" dur="2000" fill="hold"/>
                                        <p:tgtEl>
                                          <p:spTgt spid="18"/>
                                        </p:tgtEl>
                                        <p:attrNameLst>
                                          <p:attrName>ppt_x</p:attrName>
                                          <p:attrName>ppt_y</p:attrName>
                                        </p:attrNameLst>
                                      </p:cBhvr>
                                      <p:rCtr x="1493" y="0"/>
                                    </p:animMotion>
                                  </p:childTnLst>
                                </p:cTn>
                              </p:par>
                              <p:par>
                                <p:cTn id="29" presetID="42" presetClass="path" presetSubtype="0" accel="50000" decel="50000" fill="hold" grpId="1" nodeType="withEffect">
                                  <p:stCondLst>
                                    <p:cond delay="0"/>
                                  </p:stCondLst>
                                  <p:childTnLst>
                                    <p:animMotion origin="layout" path="M -3.88889E-6 3.7037E-6 L 0.11875 3.7037E-6 " pathEditMode="relative" rAng="0" ptsTypes="AA">
                                      <p:cBhvr>
                                        <p:cTn id="30" dur="2000" fill="hold"/>
                                        <p:tgtEl>
                                          <p:spTgt spid="15"/>
                                        </p:tgtEl>
                                        <p:attrNameLst>
                                          <p:attrName>ppt_x</p:attrName>
                                          <p:attrName>ppt_y</p:attrName>
                                        </p:attrNameLst>
                                      </p:cBhvr>
                                      <p:rCtr x="5937" y="0"/>
                                    </p:animMotion>
                                  </p:childTnLst>
                                </p:cTn>
                              </p:par>
                              <p:par>
                                <p:cTn id="31" presetID="42" presetClass="path" presetSubtype="0" accel="50000" decel="50000" fill="hold" grpId="1" nodeType="withEffect">
                                  <p:stCondLst>
                                    <p:cond delay="0"/>
                                  </p:stCondLst>
                                  <p:childTnLst>
                                    <p:animMotion origin="layout" path="M 0.00035 3.7037E-6 L 0.02987 -0.00024 " pathEditMode="relative" rAng="0" ptsTypes="AA">
                                      <p:cBhvr>
                                        <p:cTn id="32" dur="2000" fill="hold"/>
                                        <p:tgtEl>
                                          <p:spTgt spid="16"/>
                                        </p:tgtEl>
                                        <p:attrNameLst>
                                          <p:attrName>ppt_x</p:attrName>
                                          <p:attrName>ppt_y</p:attrName>
                                        </p:attrNameLst>
                                      </p:cBhvr>
                                      <p:rCtr x="1476" y="-23"/>
                                    </p:animMotion>
                                  </p:childTnLst>
                                </p:cTn>
                              </p:par>
                              <p:par>
                                <p:cTn id="33" presetID="0" presetClass="path" presetSubtype="0" accel="50000" decel="50000" fill="hold" nodeType="withEffect">
                                  <p:stCondLst>
                                    <p:cond delay="0"/>
                                  </p:stCondLst>
                                  <p:childTnLst>
                                    <p:animMotion origin="layout" path="M 0.00018 0.00024 L 0.01858 0.00024 " pathEditMode="relative" rAng="0" ptsTypes="AA">
                                      <p:cBhvr>
                                        <p:cTn id="34" dur="2000" fill="hold"/>
                                        <p:tgtEl>
                                          <p:spTgt spid="28"/>
                                        </p:tgtEl>
                                        <p:attrNameLst>
                                          <p:attrName>ppt_x</p:attrName>
                                          <p:attrName>ppt_y</p:attrName>
                                        </p:attrNameLst>
                                      </p:cBhvr>
                                      <p:rCtr x="920" y="0"/>
                                    </p:animMotion>
                                  </p:childTnLst>
                                </p:cTn>
                              </p:par>
                              <p:par>
                                <p:cTn id="35" presetID="0" presetClass="path" presetSubtype="0" accel="50000" decel="50000" fill="hold" nodeType="withEffect">
                                  <p:stCondLst>
                                    <p:cond delay="0"/>
                                  </p:stCondLst>
                                  <p:childTnLst>
                                    <p:animMotion origin="layout" path="M 8.33333E-7 -1.48148E-6 L 0.01875 -1.48148E-6 " pathEditMode="relative" rAng="0" ptsTypes="AA">
                                      <p:cBhvr>
                                        <p:cTn id="36" dur="2000" fill="hold"/>
                                        <p:tgtEl>
                                          <p:spTgt spid="29"/>
                                        </p:tgtEl>
                                        <p:attrNameLst>
                                          <p:attrName>ppt_x</p:attrName>
                                          <p:attrName>ppt_y</p:attrName>
                                        </p:attrNameLst>
                                      </p:cBhvr>
                                      <p:rCtr x="938" y="0"/>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29"/>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9" grpId="0" animBg="1"/>
      <p:bldP spid="15" grpId="0" animBg="1"/>
      <p:bldP spid="15" grpId="1" animBg="1"/>
      <p:bldP spid="16" grpId="0" animBg="1"/>
      <p:bldP spid="16" grpId="1" animBg="1"/>
      <p:bldP spid="17" grpId="0" animBg="1"/>
      <p:bldP spid="17" grpId="1" animBg="1"/>
      <p:bldP spid="18" grpId="0" animBg="1"/>
      <p:bldP spid="18" grpId="1"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p:cNvCxnSpPr/>
          <p:nvPr/>
        </p:nvCxnSpPr>
        <p:spPr>
          <a:xfrm flipH="1" flipV="1">
            <a:off x="4144714" y="2536860"/>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1774139" y="2705535"/>
            <a:ext cx="1194977" cy="622924"/>
          </a:xfrm>
          <a:prstGeom prst="line">
            <a:avLst/>
          </a:prstGeom>
          <a:ln w="127000">
            <a:solidFill>
              <a:schemeClr val="tx1"/>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989675" y="2599801"/>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786060" y="2599801"/>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09605" y="2603031"/>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105990" y="2603031"/>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652510" y="2599801"/>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448895" y="2599801"/>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949832" y="2599801"/>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746217" y="2599801"/>
            <a:ext cx="0" cy="72000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6822367" y="2533575"/>
            <a:ext cx="1254131" cy="653760"/>
          </a:xfrm>
          <a:prstGeom prst="line">
            <a:avLst/>
          </a:prstGeom>
          <a:ln w="127000">
            <a:solidFill>
              <a:schemeClr val="tx1"/>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2785940" y="2533852"/>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5487391" y="2533983"/>
            <a:ext cx="1520496" cy="792612"/>
          </a:xfrm>
          <a:prstGeom prst="line">
            <a:avLst/>
          </a:prstGeom>
          <a:ln w="1270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Subways</a:t>
            </a:r>
            <a:endParaRPr lang="en-US" dirty="0"/>
          </a:p>
        </p:txBody>
      </p:sp>
      <p:sp>
        <p:nvSpPr>
          <p:cNvPr id="20" name="Text Placeholder 2"/>
          <p:cNvSpPr>
            <a:spLocks noGrp="1"/>
          </p:cNvSpPr>
          <p:nvPr>
            <p:ph idx="1"/>
          </p:nvPr>
        </p:nvSpPr>
        <p:spPr>
          <a:xfrm>
            <a:off x="228600" y="4585644"/>
            <a:ext cx="8256493" cy="2089475"/>
          </a:xfrm>
        </p:spPr>
        <p:txBody>
          <a:bodyPr anchor="ctr">
            <a:noAutofit/>
          </a:bodyPr>
          <a:lstStyle/>
          <a:p>
            <a:r>
              <a:rPr lang="en-US" sz="3200" dirty="0"/>
              <a:t>Instead of having all links go to the same </a:t>
            </a:r>
            <a:r>
              <a:rPr lang="en-US" sz="3200" dirty="0" err="1"/>
              <a:t>ToR</a:t>
            </a:r>
            <a:r>
              <a:rPr lang="en-US" sz="3200" dirty="0"/>
              <a:t>, use an overlapping pattern</a:t>
            </a:r>
          </a:p>
        </p:txBody>
      </p:sp>
      <p:sp>
        <p:nvSpPr>
          <p:cNvPr id="47" name="Oval 46"/>
          <p:cNvSpPr/>
          <p:nvPr/>
        </p:nvSpPr>
        <p:spPr>
          <a:xfrm>
            <a:off x="2413305" y="1905953"/>
            <a:ext cx="879427" cy="880259"/>
          </a:xfrm>
          <a:prstGeom prst="ellipse">
            <a:avLst/>
          </a:prstGeom>
          <a:ln>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Oval 59"/>
          <p:cNvSpPr/>
          <p:nvPr/>
        </p:nvSpPr>
        <p:spPr>
          <a:xfrm>
            <a:off x="5109399" y="1906966"/>
            <a:ext cx="879427" cy="880259"/>
          </a:xfrm>
          <a:prstGeom prst="ellipse">
            <a:avLst/>
          </a:prstGeom>
          <a:ln>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3768285" y="1905953"/>
            <a:ext cx="879427" cy="880259"/>
          </a:xfrm>
          <a:prstGeom prst="ellipse">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p:cNvSpPr/>
          <p:nvPr/>
        </p:nvSpPr>
        <p:spPr>
          <a:xfrm>
            <a:off x="6450513" y="1905953"/>
            <a:ext cx="879427" cy="880259"/>
          </a:xfrm>
          <a:prstGeom prst="ellipse">
            <a:avLst/>
          </a:prstGeom>
          <a:ln w="12700">
            <a:solidFill>
              <a:schemeClr val="tx1"/>
            </a:solidFill>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a:spLocks/>
          </p:cNvSpPr>
          <p:nvPr/>
        </p:nvSpPr>
        <p:spPr>
          <a:xfrm>
            <a:off x="3941930" y="3183802"/>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a:spLocks/>
          </p:cNvSpPr>
          <p:nvPr/>
        </p:nvSpPr>
        <p:spPr>
          <a:xfrm>
            <a:off x="2578698" y="3183802"/>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a:spLocks/>
          </p:cNvSpPr>
          <p:nvPr/>
        </p:nvSpPr>
        <p:spPr>
          <a:xfrm>
            <a:off x="6615906" y="3183802"/>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p:cNvSpPr>
            <a:spLocks/>
          </p:cNvSpPr>
          <p:nvPr/>
        </p:nvSpPr>
        <p:spPr>
          <a:xfrm>
            <a:off x="5274792" y="3183802"/>
            <a:ext cx="548640" cy="1554480"/>
          </a:xfrm>
          <a:prstGeom prst="rect">
            <a:avLst/>
          </a:prstGeom>
          <a:ln>
            <a:headEnd type="triangle"/>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60161240"/>
      </p:ext>
    </p:extLst>
  </p:cSld>
  <p:clrMapOvr>
    <a:masterClrMapping/>
  </p:clrMapOvr>
  <mc:AlternateContent xmlns:mc="http://schemas.openxmlformats.org/markup-compatibility/2006" xmlns:p14="http://schemas.microsoft.com/office/powerpoint/2010/main">
    <mc:Choice Requires="p14">
      <p:transition spd="slow" p14:dur="2000" advTm="12424"/>
    </mc:Choice>
    <mc:Fallback xmlns="">
      <p:transition spd="slow" advTm="124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Subways</a:t>
            </a:r>
            <a:endParaRPr lang="en-US" dirty="0"/>
          </a:p>
        </p:txBody>
      </p:sp>
      <p:sp>
        <p:nvSpPr>
          <p:cNvPr id="3" name="Content Placeholder 2"/>
          <p:cNvSpPr>
            <a:spLocks noGrp="1"/>
          </p:cNvSpPr>
          <p:nvPr>
            <p:ph idx="1"/>
          </p:nvPr>
        </p:nvSpPr>
        <p:spPr/>
        <p:txBody>
          <a:bodyPr anchor="ctr">
            <a:normAutofit fontScale="92500" lnSpcReduction="10000"/>
          </a:bodyPr>
          <a:lstStyle/>
          <a:p>
            <a:pPr>
              <a:lnSpc>
                <a:spcPct val="100000"/>
              </a:lnSpc>
            </a:pPr>
            <a:r>
              <a:rPr lang="en-US" sz="3600" dirty="0" smtClean="0"/>
              <a:t>Incremental upgrades</a:t>
            </a:r>
          </a:p>
          <a:p>
            <a:pPr>
              <a:lnSpc>
                <a:spcPct val="100000"/>
              </a:lnSpc>
            </a:pPr>
            <a:endParaRPr lang="en-US" sz="800" dirty="0" smtClean="0"/>
          </a:p>
          <a:p>
            <a:pPr>
              <a:lnSpc>
                <a:spcPct val="100000"/>
              </a:lnSpc>
            </a:pPr>
            <a:r>
              <a:rPr lang="en-US" sz="3600" dirty="0" smtClean="0"/>
              <a:t>Short paths to more nodes</a:t>
            </a:r>
          </a:p>
          <a:p>
            <a:pPr lvl="1">
              <a:lnSpc>
                <a:spcPct val="100000"/>
              </a:lnSpc>
            </a:pPr>
            <a:r>
              <a:rPr lang="en-US" sz="3200" dirty="0" smtClean="0"/>
              <a:t>Less traffic in the network backbone</a:t>
            </a:r>
          </a:p>
          <a:p>
            <a:pPr>
              <a:lnSpc>
                <a:spcPct val="100000"/>
              </a:lnSpc>
            </a:pPr>
            <a:endParaRPr lang="en-US" sz="800" dirty="0" smtClean="0"/>
          </a:p>
          <a:p>
            <a:pPr>
              <a:lnSpc>
                <a:spcPct val="100000"/>
              </a:lnSpc>
            </a:pPr>
            <a:r>
              <a:rPr lang="en-US" sz="3600" dirty="0" smtClean="0"/>
              <a:t>Better statistical multiplexing</a:t>
            </a:r>
          </a:p>
          <a:p>
            <a:pPr lvl="1">
              <a:lnSpc>
                <a:spcPct val="100000"/>
              </a:lnSpc>
            </a:pPr>
            <a:r>
              <a:rPr lang="en-US" sz="3200" dirty="0" smtClean="0"/>
              <a:t>A more even split of remaining traffic</a:t>
            </a:r>
          </a:p>
          <a:p>
            <a:pPr>
              <a:lnSpc>
                <a:spcPct val="100000"/>
              </a:lnSpc>
            </a:pPr>
            <a:endParaRPr lang="en-US" sz="800" dirty="0" smtClean="0"/>
          </a:p>
          <a:p>
            <a:pPr marL="0" indent="0" algn="ctr">
              <a:lnSpc>
                <a:spcPct val="100000"/>
              </a:lnSpc>
              <a:buNone/>
            </a:pPr>
            <a:r>
              <a:rPr lang="en-US" sz="3600" dirty="0" smtClean="0">
                <a:solidFill>
                  <a:srgbClr val="FF9200"/>
                </a:solidFill>
              </a:rPr>
              <a:t>Incremental upgrades and</a:t>
            </a:r>
          </a:p>
          <a:p>
            <a:pPr marL="0" indent="0" algn="ctr">
              <a:lnSpc>
                <a:spcPct val="100000"/>
              </a:lnSpc>
              <a:buNone/>
            </a:pPr>
            <a:r>
              <a:rPr lang="en-US" sz="3600" dirty="0" smtClean="0">
                <a:solidFill>
                  <a:srgbClr val="FF9200"/>
                </a:solidFill>
              </a:rPr>
              <a:t>better-than-proportional performance gain</a:t>
            </a:r>
            <a:endParaRPr lang="en-US" sz="3600" dirty="0">
              <a:solidFill>
                <a:srgbClr val="FF9200"/>
              </a:solidFill>
            </a:endParaRPr>
          </a:p>
        </p:txBody>
      </p:sp>
    </p:spTree>
    <p:extLst>
      <p:ext uri="{BB962C8B-B14F-4D97-AF65-F5344CB8AC3E}">
        <p14:creationId xmlns:p14="http://schemas.microsoft.com/office/powerpoint/2010/main" val="1486724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a:xfrm>
            <a:off x="277091" y="1557176"/>
            <a:ext cx="8866909" cy="4608097"/>
          </a:xfrm>
        </p:spPr>
        <p:txBody>
          <a:bodyPr anchor="ctr">
            <a:normAutofit/>
          </a:bodyPr>
          <a:lstStyle/>
          <a:p>
            <a:pPr>
              <a:lnSpc>
                <a:spcPct val="110000"/>
              </a:lnSpc>
            </a:pPr>
            <a:r>
              <a:rPr lang="en-US" sz="3200" dirty="0" smtClean="0"/>
              <a:t>How do we wire servers to </a:t>
            </a:r>
            <a:r>
              <a:rPr lang="en-US" sz="3200" dirty="0" err="1" smtClean="0"/>
              <a:t>ToRs</a:t>
            </a:r>
            <a:r>
              <a:rPr lang="en-US" sz="3200" dirty="0" smtClean="0"/>
              <a:t>?</a:t>
            </a:r>
          </a:p>
          <a:p>
            <a:pPr lvl="1">
              <a:lnSpc>
                <a:spcPct val="110000"/>
              </a:lnSpc>
            </a:pPr>
            <a:r>
              <a:rPr lang="en-US" dirty="0" smtClean="0">
                <a:solidFill>
                  <a:schemeClr val="bg1"/>
                </a:solidFill>
              </a:rPr>
              <a:t>Our wiring method uses incrementally deployable, short wires </a:t>
            </a:r>
            <a:r>
              <a:rPr lang="en-US" dirty="0" err="1" smtClean="0">
                <a:solidFill>
                  <a:schemeClr val="bg1"/>
                </a:solidFill>
              </a:rPr>
              <a:t>asdfasdasdgadsfgs</a:t>
            </a:r>
            <a:endParaRPr lang="en-US" dirty="0" smtClean="0">
              <a:solidFill>
                <a:schemeClr val="bg1"/>
              </a:solidFill>
            </a:endParaRPr>
          </a:p>
          <a:p>
            <a:pPr>
              <a:lnSpc>
                <a:spcPct val="110000"/>
              </a:lnSpc>
            </a:pPr>
            <a:r>
              <a:rPr lang="en-US" sz="3200" dirty="0" smtClean="0"/>
              <a:t>How can we use multiple </a:t>
            </a:r>
            <a:r>
              <a:rPr lang="en-US" sz="3200" dirty="0" err="1" smtClean="0"/>
              <a:t>ToRs</a:t>
            </a:r>
            <a:r>
              <a:rPr lang="en-US" sz="3200" dirty="0" smtClean="0"/>
              <a:t>?</a:t>
            </a:r>
          </a:p>
          <a:p>
            <a:pPr lvl="1">
              <a:lnSpc>
                <a:spcPct val="110000"/>
              </a:lnSpc>
            </a:pPr>
            <a:r>
              <a:rPr lang="en-US" dirty="0" smtClean="0">
                <a:solidFill>
                  <a:schemeClr val="bg1"/>
                </a:solidFill>
              </a:rPr>
              <a:t>Our routing protocols increase the number of short paths and better balance the remaining load</a:t>
            </a:r>
          </a:p>
          <a:p>
            <a:pPr>
              <a:lnSpc>
                <a:spcPct val="110000"/>
              </a:lnSpc>
            </a:pPr>
            <a:r>
              <a:rPr lang="en-US" sz="3200" dirty="0" smtClean="0"/>
              <a:t>What about the rest of the network?</a:t>
            </a:r>
            <a:endParaRPr lang="en-US" sz="3200" dirty="0"/>
          </a:p>
        </p:txBody>
      </p:sp>
    </p:spTree>
    <p:extLst>
      <p:ext uri="{BB962C8B-B14F-4D97-AF65-F5344CB8AC3E}">
        <p14:creationId xmlns:p14="http://schemas.microsoft.com/office/powerpoint/2010/main" val="12492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5|42.3|54.6"/>
</p:tagLst>
</file>

<file path=ppt/tags/tag2.xml><?xml version="1.0" encoding="utf-8"?>
<p:tagLst xmlns:a="http://schemas.openxmlformats.org/drawingml/2006/main" xmlns:r="http://schemas.openxmlformats.org/officeDocument/2006/relationships" xmlns:p="http://schemas.openxmlformats.org/presentationml/2006/main">
  <p:tag name="TIMING" val="|38.6|5.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01600">
          <a:solidFill>
            <a:schemeClr val="accent2"/>
          </a:solidFill>
          <a:prstDash val="solid"/>
          <a:headEnd type="triangle"/>
          <a:tailEnd type="none"/>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50800">
          <a:solidFill>
            <a:schemeClr val="tx1"/>
          </a:solidFill>
          <a:prstDash val="solid"/>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17992</TotalTime>
  <Words>846</Words>
  <Application>Microsoft Macintosh PowerPoint</Application>
  <PresentationFormat>On-screen Show (4:3)</PresentationFormat>
  <Paragraphs>167</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Wingdings</vt:lpstr>
      <vt:lpstr>Arial</vt:lpstr>
      <vt:lpstr>1_Office Theme</vt:lpstr>
      <vt:lpstr>Subways: A Case for Redundant, Inexpensive Data Center Edge Links</vt:lpstr>
      <vt:lpstr>Data Centers Are Growing Quickly</vt:lpstr>
      <vt:lpstr>Today’s Data Center Networks</vt:lpstr>
      <vt:lpstr>PowerPoint Presentation</vt:lpstr>
      <vt:lpstr>Strawman: Trunking</vt:lpstr>
      <vt:lpstr>Strawman: Trunking</vt:lpstr>
      <vt:lpstr>Subways</vt:lpstr>
      <vt:lpstr>Advantages of Subways</vt:lpstr>
      <vt:lpstr>Roadmap</vt:lpstr>
      <vt:lpstr>Roadmap</vt:lpstr>
      <vt:lpstr>Subways Physical Topology</vt:lpstr>
      <vt:lpstr>Roadmap</vt:lpstr>
      <vt:lpstr>Local Traffic</vt:lpstr>
      <vt:lpstr>Uniform Random</vt:lpstr>
      <vt:lpstr>Uniform Random</vt:lpstr>
      <vt:lpstr>Adaptive Load Balancing</vt:lpstr>
      <vt:lpstr>Detours</vt:lpstr>
      <vt:lpstr>Roadmap</vt:lpstr>
      <vt:lpstr>Wiring ToRs into the Backbone: Type 1</vt:lpstr>
      <vt:lpstr>Wiring ToRs into the Backbone: Type 2</vt:lpstr>
      <vt:lpstr>Evaluation</vt:lpstr>
      <vt:lpstr>Evaluation Methodology</vt:lpstr>
      <vt:lpstr>How Does Subways Compare to Other Upgrade Paths?</vt:lpstr>
      <vt:lpstr>Other Questions We Address</vt:lpstr>
      <vt:lpstr>Subways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Fault Tolerance and Performance of Data Center Networks</dc:title>
  <dc:creator>Vincent Liu</dc:creator>
  <cp:lastModifiedBy>liuv</cp:lastModifiedBy>
  <cp:revision>402</cp:revision>
  <dcterms:created xsi:type="dcterms:W3CDTF">2014-11-20T00:18:11Z</dcterms:created>
  <dcterms:modified xsi:type="dcterms:W3CDTF">2015-12-03T08:33:59Z</dcterms:modified>
</cp:coreProperties>
</file>